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1"/>
  </p:notesMasterIdLst>
  <p:sldIdLst>
    <p:sldId id="859" r:id="rId2"/>
    <p:sldId id="1017" r:id="rId3"/>
    <p:sldId id="1027" r:id="rId4"/>
    <p:sldId id="1028" r:id="rId5"/>
    <p:sldId id="1018" r:id="rId6"/>
    <p:sldId id="1020" r:id="rId7"/>
    <p:sldId id="1030" r:id="rId8"/>
    <p:sldId id="1031" r:id="rId9"/>
    <p:sldId id="1033" r:id="rId10"/>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111" d="100"/>
          <a:sy n="111" d="100"/>
        </p:scale>
        <p:origin x="51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2025/6/10</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1139984"/>
            <a:ext cx="11485848" cy="738664"/>
          </a:xfrm>
        </p:spPr>
        <p:txBody>
          <a:bodyPr wrap="square">
            <a:spAutoFit/>
          </a:bodyPr>
          <a:lstStyle>
            <a:lvl1pPr marL="0" indent="0" algn="just">
              <a:lnSpc>
                <a:spcPct val="150000"/>
              </a:lnSpc>
              <a:spcBef>
                <a:spcPts val="0"/>
              </a:spcBef>
              <a:buFontTx/>
              <a:buNone/>
              <a:tabLst>
                <a:tab pos="5645150" algn="l"/>
                <a:tab pos="9862820" algn="l"/>
              </a:tabLst>
              <a:defRPr sz="28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951190" y="-27384"/>
            <a:ext cx="5924259" cy="398780"/>
          </a:xfrm>
          <a:prstGeom prst="rect">
            <a:avLst/>
          </a:prstGeom>
          <a:noFill/>
        </p:spPr>
        <p:txBody>
          <a:bodyPr wrap="square" rtlCol="0">
            <a:spAutoFit/>
          </a:bodyPr>
          <a:lstStyle/>
          <a:p>
            <a:pPr algn="r" eaLnBrk="1" fontAlgn="auto" hangingPunct="1">
              <a:spcBef>
                <a:spcPts val="0"/>
              </a:spcBef>
              <a:spcAft>
                <a:spcPts val="0"/>
              </a:spcAft>
            </a:pPr>
            <a:r>
              <a:rPr lang="zh-CN" altLang="en-US" sz="2000" dirty="0">
                <a:solidFill>
                  <a:prstClr val="black"/>
                </a:solidFill>
                <a:latin typeface="楷体" panose="02010609060101010101" pitchFamily="49" charset="-122"/>
                <a:ea typeface="楷体" panose="02010609060101010101" pitchFamily="49" charset="-122"/>
              </a:rPr>
              <a:t>实验班提优训练六年级上册英语外研版</a:t>
            </a:r>
          </a:p>
        </p:txBody>
      </p:sp>
    </p:spTree>
  </p:cSld>
  <p:clrMapOvr>
    <a:masterClrMapping/>
  </p:clrMapOvr>
  <p:extLst>
    <p:ext uri="{DCECCB84-F9BA-43D5-87BE-67443E8EF086}">
      <p15:sldGuideLst xmlns:p15="http://schemas.microsoft.com/office/powerpoint/2012/main">
        <p15:guide id="1" orient="horz" pos="2160" userDrawn="1">
          <p15:clr>
            <a:srgbClr val="FBAE40"/>
          </p15:clr>
        </p15:guide>
        <p15:guide id="2" pos="3839" userDrawn="1">
          <p15:clr>
            <a:srgbClr val="FBAE40"/>
          </p15:clr>
        </p15:guide>
      </p15:sldGuideLst>
    </p:ext>
  </p:extLst>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2025/6/10</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0" y="1820431"/>
            <a:ext cx="12192000" cy="2400657"/>
          </a:xfrm>
          <a:prstGeom prst="rect">
            <a:avLst/>
          </a:prstGeom>
          <a:noFill/>
        </p:spPr>
        <p:txBody>
          <a:bodyPr wrap="square" rtlCol="0">
            <a:spAutoFit/>
          </a:bodyPr>
          <a:lstStyle/>
          <a:p>
            <a:pPr algn="ctr" eaLnBrk="1" fontAlgn="auto">
              <a:lnSpc>
                <a:spcPct val="150000"/>
              </a:lnSpc>
              <a:spcBef>
                <a:spcPts val="0"/>
              </a:spcBef>
              <a:spcAft>
                <a:spcPts val="0"/>
              </a:spcAft>
            </a:pPr>
            <a:r>
              <a:rPr lang="en-US" altLang="zh-CN" sz="6000" dirty="0" smtClean="0">
                <a:solidFill>
                  <a:srgbClr val="70AD47">
                    <a:lumMod val="75000"/>
                  </a:srgbClr>
                </a:solidFill>
                <a:ea typeface="楷体" panose="02010609060101010101" pitchFamily="49" charset="-122"/>
                <a:cs typeface="Times New Roman" panose="02020603050405020304" pitchFamily="18" charset="0"/>
              </a:rPr>
              <a:t>Module </a:t>
            </a:r>
            <a:r>
              <a:rPr lang="en-US" altLang="zh-CN" sz="6000" dirty="0">
                <a:solidFill>
                  <a:srgbClr val="70AD47">
                    <a:lumMod val="75000"/>
                  </a:srgbClr>
                </a:solidFill>
                <a:ea typeface="楷体" panose="02010609060101010101" pitchFamily="49" charset="-122"/>
                <a:cs typeface="Times New Roman" panose="02020603050405020304" pitchFamily="18" charset="0"/>
              </a:rPr>
              <a:t>2</a:t>
            </a:r>
          </a:p>
          <a:p>
            <a:pPr algn="ctr" eaLnBrk="1" fontAlgn="auto">
              <a:lnSpc>
                <a:spcPct val="150000"/>
              </a:lnSpc>
              <a:spcBef>
                <a:spcPts val="0"/>
              </a:spcBef>
              <a:spcAft>
                <a:spcPts val="0"/>
              </a:spcAft>
            </a:pPr>
            <a:r>
              <a:rPr lang="zh-CN" altLang="en-US" sz="4000" dirty="0">
                <a:solidFill>
                  <a:prstClr val="black"/>
                </a:solidFill>
                <a:cs typeface="Times New Roman" panose="02020603050405020304" pitchFamily="18" charset="0"/>
              </a:rPr>
              <a:t>读写专项提优</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a:extLst>
              <a:ext uri="{FF2B5EF4-FFF2-40B4-BE49-F238E27FC236}">
                <a16:creationId xmlns:a16="http://schemas.microsoft.com/office/drawing/2014/main" id="{C74580CD-95DB-E971-26B7-242ECFDEEFE0}"/>
              </a:ext>
            </a:extLst>
          </p:cNvPr>
          <p:cNvSpPr>
            <a:spLocks noGrp="1"/>
          </p:cNvSpPr>
          <p:nvPr>
            <p:ph idx="1"/>
          </p:nvPr>
        </p:nvSpPr>
        <p:spPr>
          <a:xfrm>
            <a:off x="360854" y="764704"/>
            <a:ext cx="11485848" cy="656846"/>
          </a:xfrm>
        </p:spPr>
        <p:txBody>
          <a:bodyPr/>
          <a:lstStyle/>
          <a:p>
            <a:pPr hangingPunct="0">
              <a:tabLst>
                <a:tab pos="2690813" algn="l"/>
                <a:tab pos="7799388"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一、</a:t>
            </a:r>
            <a:r>
              <a:rPr lang="en-US"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阅读机场航班信息表和楼层分布图</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选择正确的答案。</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a:extLst>
              <a:ext uri="{FF2B5EF4-FFF2-40B4-BE49-F238E27FC236}">
                <a16:creationId xmlns:a16="http://schemas.microsoft.com/office/drawing/2014/main" id="{B52D2228-EAAF-2D2B-E488-6300B45CC2D1}"/>
              </a:ext>
            </a:extLst>
          </p:cNvPr>
          <p:cNvPicPr>
            <a:picLocks noChangeAspect="1"/>
          </p:cNvPicPr>
          <p:nvPr/>
        </p:nvPicPr>
        <p:blipFill>
          <a:blip r:embed="rId2"/>
          <a:stretch>
            <a:fillRect/>
          </a:stretch>
        </p:blipFill>
        <p:spPr>
          <a:xfrm>
            <a:off x="945798" y="974279"/>
            <a:ext cx="2197080" cy="381847"/>
          </a:xfrm>
          <a:prstGeom prst="rect">
            <a:avLst/>
          </a:prstGeom>
        </p:spPr>
      </p:pic>
      <p:graphicFrame>
        <p:nvGraphicFramePr>
          <p:cNvPr id="3" name="表格 2">
            <a:extLst>
              <a:ext uri="{FF2B5EF4-FFF2-40B4-BE49-F238E27FC236}">
                <a16:creationId xmlns:a16="http://schemas.microsoft.com/office/drawing/2014/main" id="{FA466786-71F3-E584-4118-943F90C9F499}"/>
              </a:ext>
            </a:extLst>
          </p:cNvPr>
          <p:cNvGraphicFramePr>
            <a:graphicFrameLocks noGrp="1"/>
          </p:cNvGraphicFramePr>
          <p:nvPr>
            <p:extLst>
              <p:ext uri="{D42A27DB-BD31-4B8C-83A1-F6EECF244321}">
                <p14:modId xmlns:p14="http://schemas.microsoft.com/office/powerpoint/2010/main" val="1094660191"/>
              </p:ext>
            </p:extLst>
          </p:nvPr>
        </p:nvGraphicFramePr>
        <p:xfrm>
          <a:off x="609600" y="1625314"/>
          <a:ext cx="10971213" cy="4480560"/>
        </p:xfrm>
        <a:graphic>
          <a:graphicData uri="http://schemas.openxmlformats.org/drawingml/2006/table">
            <a:tbl>
              <a:tblPr firstRow="1" firstCol="1" bandRow="1"/>
              <a:tblGrid>
                <a:gridCol w="2130610">
                  <a:extLst>
                    <a:ext uri="{9D8B030D-6E8A-4147-A177-3AD203B41FA5}">
                      <a16:colId xmlns:a16="http://schemas.microsoft.com/office/drawing/2014/main" val="2218846848"/>
                    </a:ext>
                  </a:extLst>
                </a:gridCol>
                <a:gridCol w="2701113">
                  <a:extLst>
                    <a:ext uri="{9D8B030D-6E8A-4147-A177-3AD203B41FA5}">
                      <a16:colId xmlns:a16="http://schemas.microsoft.com/office/drawing/2014/main" val="3221984557"/>
                    </a:ext>
                  </a:extLst>
                </a:gridCol>
                <a:gridCol w="2209602">
                  <a:extLst>
                    <a:ext uri="{9D8B030D-6E8A-4147-A177-3AD203B41FA5}">
                      <a16:colId xmlns:a16="http://schemas.microsoft.com/office/drawing/2014/main" val="2982914741"/>
                    </a:ext>
                  </a:extLst>
                </a:gridCol>
                <a:gridCol w="3929888">
                  <a:extLst>
                    <a:ext uri="{9D8B030D-6E8A-4147-A177-3AD203B41FA5}">
                      <a16:colId xmlns:a16="http://schemas.microsoft.com/office/drawing/2014/main" val="384961617"/>
                    </a:ext>
                  </a:extLst>
                </a:gridCol>
              </a:tblGrid>
              <a:tr h="0">
                <a:tc>
                  <a:txBody>
                    <a:bodyPr/>
                    <a:lstStyle/>
                    <a:p>
                      <a:pPr algn="ctr" hangingPunct="0">
                        <a:lnSpc>
                          <a:spcPct val="150000"/>
                        </a:lnSpc>
                        <a:buNone/>
                        <a:tabLst>
                          <a:tab pos="4231005" algn="l"/>
                          <a:tab pos="8191500" algn="l"/>
                        </a:tabLst>
                      </a:pPr>
                      <a:r>
                        <a:rPr lang="zh-CN" sz="28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航班号</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buNone/>
                        <a:tabLst>
                          <a:tab pos="4231005" algn="l"/>
                          <a:tab pos="8191500" algn="l"/>
                        </a:tabLst>
                      </a:pP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FLIGHT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hangingPunct="0">
                        <a:lnSpc>
                          <a:spcPct val="150000"/>
                        </a:lnSpc>
                        <a:buNone/>
                        <a:tabLst>
                          <a:tab pos="4231005" algn="l"/>
                          <a:tab pos="8191500" algn="l"/>
                        </a:tabLst>
                      </a:pPr>
                      <a:r>
                        <a:rPr lang="zh-CN" sz="28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计划时间</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buNone/>
                        <a:tabLst>
                          <a:tab pos="4231005" algn="l"/>
                          <a:tab pos="8191500" algn="l"/>
                        </a:tabLst>
                      </a:pP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SCHEDULE</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hangingPunct="0">
                        <a:lnSpc>
                          <a:spcPct val="150000"/>
                        </a:lnSpc>
                        <a:buNone/>
                        <a:tabLst>
                          <a:tab pos="4231005" algn="l"/>
                          <a:tab pos="8191500" algn="l"/>
                        </a:tabLst>
                      </a:pPr>
                      <a:r>
                        <a:rPr lang="zh-CN" sz="28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始发</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buNone/>
                        <a:tabLst>
                          <a:tab pos="4231005" algn="l"/>
                          <a:tab pos="8191500" algn="l"/>
                        </a:tabLst>
                      </a:pP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FROM</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hangingPunct="0">
                        <a:lnSpc>
                          <a:spcPct val="150000"/>
                        </a:lnSpc>
                        <a:buNone/>
                        <a:tabLst>
                          <a:tab pos="4231005" algn="l"/>
                          <a:tab pos="8191500" algn="l"/>
                        </a:tabLst>
                      </a:pPr>
                      <a:r>
                        <a:rPr lang="zh-CN" sz="28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航班状态</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buNone/>
                        <a:tabLst>
                          <a:tab pos="4231005" algn="l"/>
                          <a:tab pos="8191500" algn="l"/>
                        </a:tabLst>
                      </a:pP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STATUS</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149037850"/>
                  </a:ext>
                </a:extLst>
              </a:tr>
              <a:tr h="0">
                <a:tc>
                  <a:txBody>
                    <a:bodyPr/>
                    <a:lstStyle/>
                    <a:p>
                      <a:pPr algn="ctr" hangingPunct="0">
                        <a:lnSpc>
                          <a:spcPct val="150000"/>
                        </a:lnSpc>
                        <a:buNone/>
                        <a:tabLst>
                          <a:tab pos="4231005" algn="l"/>
                          <a:tab pos="8191500"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DL6432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hangingPunct="0">
                        <a:lnSpc>
                          <a:spcPct val="150000"/>
                        </a:lnSpc>
                        <a:buNone/>
                        <a:tabLst>
                          <a:tab pos="4231005" algn="l"/>
                          <a:tab pos="8191500"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11</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45</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hangingPunct="0">
                        <a:lnSpc>
                          <a:spcPct val="150000"/>
                        </a:lnSpc>
                        <a:buNone/>
                        <a:tabLst>
                          <a:tab pos="4231005" algn="l"/>
                          <a:tab pos="8191500"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Kunming</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hangingPunct="0">
                        <a:lnSpc>
                          <a:spcPct val="150000"/>
                        </a:lnSpc>
                        <a:buNone/>
                        <a:tabLst>
                          <a:tab pos="4231005" algn="l"/>
                          <a:tab pos="8191500"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Landed</a:t>
                      </a:r>
                      <a:r>
                        <a:rPr lang="zh-CN" sz="280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落地</a:t>
                      </a:r>
                      <a:r>
                        <a:rPr lang="zh-CN" sz="280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buNone/>
                        <a:tabLst>
                          <a:tab pos="4231005" algn="l"/>
                          <a:tab pos="8191500"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12</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086821794"/>
                  </a:ext>
                </a:extLst>
              </a:tr>
              <a:tr h="0">
                <a:tc>
                  <a:txBody>
                    <a:bodyPr/>
                    <a:lstStyle/>
                    <a:p>
                      <a:pPr algn="ctr" hangingPunct="0">
                        <a:lnSpc>
                          <a:spcPct val="150000"/>
                        </a:lnSpc>
                        <a:buNone/>
                        <a:tabLst>
                          <a:tab pos="4231005" algn="l"/>
                          <a:tab pos="8191500"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MF1594</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hangingPunct="0">
                        <a:lnSpc>
                          <a:spcPct val="150000"/>
                        </a:lnSpc>
                        <a:buNone/>
                        <a:tabLst>
                          <a:tab pos="4231005" algn="l"/>
                          <a:tab pos="8191500"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12</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hangingPunct="0">
                        <a:lnSpc>
                          <a:spcPct val="150000"/>
                        </a:lnSpc>
                        <a:buNone/>
                        <a:tabLst>
                          <a:tab pos="4231005" algn="l"/>
                          <a:tab pos="8191500"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Chengdu</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hangingPunct="0">
                        <a:lnSpc>
                          <a:spcPct val="150000"/>
                        </a:lnSpc>
                        <a:buNone/>
                        <a:tabLst>
                          <a:tab pos="4231005" algn="l"/>
                          <a:tab pos="8191500"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Landed</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12</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37</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169722226"/>
                  </a:ext>
                </a:extLst>
              </a:tr>
              <a:tr h="0">
                <a:tc>
                  <a:txBody>
                    <a:bodyPr/>
                    <a:lstStyle/>
                    <a:p>
                      <a:pPr algn="ctr" hangingPunct="0">
                        <a:lnSpc>
                          <a:spcPct val="150000"/>
                        </a:lnSpc>
                        <a:buNone/>
                        <a:tabLst>
                          <a:tab pos="4231005" algn="l"/>
                          <a:tab pos="8191500"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DL6447</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hangingPunct="0">
                        <a:lnSpc>
                          <a:spcPct val="150000"/>
                        </a:lnSpc>
                        <a:buNone/>
                        <a:tabLst>
                          <a:tab pos="4231005" algn="l"/>
                          <a:tab pos="8191500"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12</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55</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hangingPunct="0">
                        <a:lnSpc>
                          <a:spcPct val="150000"/>
                        </a:lnSpc>
                        <a:buNone/>
                        <a:tabLst>
                          <a:tab pos="4231005" algn="l"/>
                          <a:tab pos="8191500"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Lanzhou</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hangingPunct="0">
                        <a:lnSpc>
                          <a:spcPct val="150000"/>
                        </a:lnSpc>
                        <a:buNone/>
                        <a:tabLst>
                          <a:tab pos="4231005" algn="l"/>
                          <a:tab pos="8191500"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Landed</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12</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17</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297223415"/>
                  </a:ext>
                </a:extLst>
              </a:tr>
              <a:tr h="0">
                <a:tc>
                  <a:txBody>
                    <a:bodyPr/>
                    <a:lstStyle/>
                    <a:p>
                      <a:pPr algn="ctr" hangingPunct="0">
                        <a:lnSpc>
                          <a:spcPct val="150000"/>
                        </a:lnSpc>
                        <a:buNone/>
                        <a:tabLst>
                          <a:tab pos="4231005" algn="l"/>
                          <a:tab pos="8191500"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MU8834</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hangingPunct="0">
                        <a:lnSpc>
                          <a:spcPct val="150000"/>
                        </a:lnSpc>
                        <a:buNone/>
                        <a:tabLst>
                          <a:tab pos="4231005" algn="l"/>
                          <a:tab pos="8191500"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13</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hangingPunct="0">
                        <a:lnSpc>
                          <a:spcPct val="150000"/>
                        </a:lnSpc>
                        <a:buNone/>
                        <a:tabLst>
                          <a:tab pos="4231005" algn="l"/>
                          <a:tab pos="8191500"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Harbin</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hangingPunct="0">
                        <a:lnSpc>
                          <a:spcPct val="150000"/>
                        </a:lnSpc>
                        <a:buNone/>
                        <a:tabLst>
                          <a:tab pos="4231005" algn="l"/>
                          <a:tab pos="8191500"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Arriving</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876242452"/>
                  </a:ext>
                </a:extLst>
              </a:tr>
            </a:tbl>
          </a:graphicData>
        </a:graphic>
      </p:graphicFrame>
    </p:spTree>
    <p:extLst>
      <p:ext uri="{BB962C8B-B14F-4D97-AF65-F5344CB8AC3E}">
        <p14:creationId xmlns:p14="http://schemas.microsoft.com/office/powerpoint/2010/main" val="17425001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570AB2-AE46-6401-B7D0-8435E4A1BCE2}"/>
            </a:ext>
          </a:extLst>
        </p:cNvPr>
        <p:cNvGrpSpPr/>
        <p:nvPr/>
      </p:nvGrpSpPr>
      <p:grpSpPr>
        <a:xfrm>
          <a:off x="0" y="0"/>
          <a:ext cx="0" cy="0"/>
          <a:chOff x="0" y="0"/>
          <a:chExt cx="0" cy="0"/>
        </a:xfrm>
      </p:grpSpPr>
      <p:graphicFrame>
        <p:nvGraphicFramePr>
          <p:cNvPr id="2" name="表格 1">
            <a:extLst>
              <a:ext uri="{FF2B5EF4-FFF2-40B4-BE49-F238E27FC236}">
                <a16:creationId xmlns:a16="http://schemas.microsoft.com/office/drawing/2014/main" id="{EC56A015-3B5F-276A-3E49-F3CA26A10C56}"/>
              </a:ext>
            </a:extLst>
          </p:cNvPr>
          <p:cNvGraphicFramePr>
            <a:graphicFrameLocks noGrp="1"/>
          </p:cNvGraphicFramePr>
          <p:nvPr>
            <p:extLst>
              <p:ext uri="{D42A27DB-BD31-4B8C-83A1-F6EECF244321}">
                <p14:modId xmlns:p14="http://schemas.microsoft.com/office/powerpoint/2010/main" val="4270692535"/>
              </p:ext>
            </p:extLst>
          </p:nvPr>
        </p:nvGraphicFramePr>
        <p:xfrm>
          <a:off x="334566" y="764704"/>
          <a:ext cx="11521280" cy="5760720"/>
        </p:xfrm>
        <a:graphic>
          <a:graphicData uri="http://schemas.openxmlformats.org/drawingml/2006/table">
            <a:tbl>
              <a:tblPr firstRow="1" firstCol="1" bandRow="1"/>
              <a:tblGrid>
                <a:gridCol w="11521280">
                  <a:extLst>
                    <a:ext uri="{9D8B030D-6E8A-4147-A177-3AD203B41FA5}">
                      <a16:colId xmlns:a16="http://schemas.microsoft.com/office/drawing/2014/main" val="1972149313"/>
                    </a:ext>
                  </a:extLst>
                </a:gridCol>
              </a:tblGrid>
              <a:tr h="0">
                <a:tc>
                  <a:txBody>
                    <a:bodyPr/>
                    <a:lstStyle/>
                    <a:p>
                      <a:pPr algn="ctr" hangingPunct="0">
                        <a:lnSpc>
                          <a:spcPct val="150000"/>
                        </a:lnSpc>
                        <a:buNone/>
                        <a:tabLst>
                          <a:tab pos="4231005" algn="l"/>
                          <a:tab pos="8191500" algn="l"/>
                        </a:tabLst>
                      </a:pP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Beijing</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Daxing</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International</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buNone/>
                        <a:tabLst>
                          <a:tab pos="4231005" algn="l"/>
                          <a:tab pos="8191500" algn="l"/>
                        </a:tabLst>
                      </a:pP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Airport</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Floor</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Map</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590476465"/>
                  </a:ext>
                </a:extLst>
              </a:tr>
              <a:tr h="0">
                <a:tc>
                  <a:txBody>
                    <a:bodyPr/>
                    <a:lstStyle/>
                    <a:p>
                      <a:pPr algn="just" hangingPunct="0">
                        <a:lnSpc>
                          <a:spcPct val="150000"/>
                        </a:lnSpc>
                        <a:buNone/>
                        <a:tabLst>
                          <a:tab pos="4231005" algn="l"/>
                          <a:tab pos="8191500"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2F</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To Terminal</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buNone/>
                        <a:tabLst>
                          <a:tab pos="4231005" algn="l"/>
                          <a:tab pos="8191500" algn="l"/>
                        </a:tabLst>
                      </a:pPr>
                      <a:endPar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buNone/>
                        <a:tabLst>
                          <a:tab pos="4231005" algn="l"/>
                          <a:tab pos="8191500"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Short-term Parking Area</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848233795"/>
                  </a:ext>
                </a:extLst>
              </a:tr>
              <a:tr h="0">
                <a:tc>
                  <a:txBody>
                    <a:bodyPr/>
                    <a:lstStyle/>
                    <a:p>
                      <a:pPr algn="just" hangingPunct="0">
                        <a:lnSpc>
                          <a:spcPct val="150000"/>
                        </a:lnSpc>
                        <a:buNone/>
                        <a:tabLst>
                          <a:tab pos="4231005" algn="l"/>
                          <a:tab pos="8191500" algn="l"/>
                        </a:tabLst>
                      </a:pPr>
                      <a:endPar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buNone/>
                        <a:tabLst>
                          <a:tab pos="4231005" algn="l"/>
                          <a:tab pos="8191500"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1F</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Taxi</a:t>
                      </a:r>
                      <a:endParaRPr lang="en-US"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83662554"/>
                  </a:ext>
                </a:extLst>
              </a:tr>
              <a:tr h="0">
                <a:tc>
                  <a:txBody>
                    <a:bodyPr/>
                    <a:lstStyle/>
                    <a:p>
                      <a:pPr algn="just" hangingPunct="0">
                        <a:lnSpc>
                          <a:spcPct val="150000"/>
                        </a:lnSpc>
                        <a:buNone/>
                        <a:tabLst>
                          <a:tab pos="4231005" algn="l"/>
                          <a:tab pos="8191500" algn="l"/>
                        </a:tabLst>
                      </a:pPr>
                      <a:endPar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buNone/>
                        <a:tabLst>
                          <a:tab pos="4231005" algn="l"/>
                          <a:tab pos="8191500"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B1</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Subway</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Railway</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845166020"/>
                  </a:ext>
                </a:extLst>
              </a:tr>
            </a:tbl>
          </a:graphicData>
        </a:graphic>
      </p:graphicFrame>
      <p:pic>
        <p:nvPicPr>
          <p:cNvPr id="3" name="ef134k.jpg">
            <a:extLst>
              <a:ext uri="{FF2B5EF4-FFF2-40B4-BE49-F238E27FC236}">
                <a16:creationId xmlns:a16="http://schemas.microsoft.com/office/drawing/2014/main" id="{27F6A7D5-218F-5271-F713-7E0E311CF3A9}"/>
              </a:ext>
            </a:extLst>
          </p:cNvPr>
          <p:cNvPicPr>
            <a:picLocks noChangeAspect="1"/>
          </p:cNvPicPr>
          <p:nvPr/>
        </p:nvPicPr>
        <p:blipFill>
          <a:blip r:embed="rId2"/>
          <a:stretch>
            <a:fillRect/>
          </a:stretch>
        </p:blipFill>
        <p:spPr>
          <a:xfrm>
            <a:off x="838622" y="2079908"/>
            <a:ext cx="527469" cy="701020"/>
          </a:xfrm>
          <a:prstGeom prst="rect">
            <a:avLst/>
          </a:prstGeom>
        </p:spPr>
      </p:pic>
      <p:pic>
        <p:nvPicPr>
          <p:cNvPr id="4" name="ef135k.jpg">
            <a:extLst>
              <a:ext uri="{FF2B5EF4-FFF2-40B4-BE49-F238E27FC236}">
                <a16:creationId xmlns:a16="http://schemas.microsoft.com/office/drawing/2014/main" id="{57574721-7886-F8BD-0339-4B42B4BB5A07}"/>
              </a:ext>
            </a:extLst>
          </p:cNvPr>
          <p:cNvPicPr>
            <a:picLocks noChangeAspect="1"/>
          </p:cNvPicPr>
          <p:nvPr/>
        </p:nvPicPr>
        <p:blipFill>
          <a:blip r:embed="rId3"/>
          <a:stretch>
            <a:fillRect/>
          </a:stretch>
        </p:blipFill>
        <p:spPr>
          <a:xfrm>
            <a:off x="440984" y="3137781"/>
            <a:ext cx="795275" cy="795275"/>
          </a:xfrm>
          <a:prstGeom prst="rect">
            <a:avLst/>
          </a:prstGeom>
        </p:spPr>
      </p:pic>
      <p:pic>
        <p:nvPicPr>
          <p:cNvPr id="6" name="ef136k.jpg">
            <a:extLst>
              <a:ext uri="{FF2B5EF4-FFF2-40B4-BE49-F238E27FC236}">
                <a16:creationId xmlns:a16="http://schemas.microsoft.com/office/drawing/2014/main" id="{72C8CCF3-B667-1D08-0385-AB503C02C283}"/>
              </a:ext>
            </a:extLst>
          </p:cNvPr>
          <p:cNvPicPr>
            <a:picLocks noChangeAspect="1"/>
          </p:cNvPicPr>
          <p:nvPr/>
        </p:nvPicPr>
        <p:blipFill>
          <a:blip r:embed="rId4"/>
          <a:stretch>
            <a:fillRect/>
          </a:stretch>
        </p:blipFill>
        <p:spPr>
          <a:xfrm>
            <a:off x="857152" y="4345689"/>
            <a:ext cx="1584177" cy="855620"/>
          </a:xfrm>
          <a:prstGeom prst="rect">
            <a:avLst/>
          </a:prstGeom>
        </p:spPr>
      </p:pic>
      <p:pic>
        <p:nvPicPr>
          <p:cNvPr id="7" name="ef137k.jpg">
            <a:extLst>
              <a:ext uri="{FF2B5EF4-FFF2-40B4-BE49-F238E27FC236}">
                <a16:creationId xmlns:a16="http://schemas.microsoft.com/office/drawing/2014/main" id="{4636CDD4-B862-821F-04FA-627BC0B7AAFB}"/>
              </a:ext>
            </a:extLst>
          </p:cNvPr>
          <p:cNvPicPr>
            <a:picLocks noChangeAspect="1"/>
          </p:cNvPicPr>
          <p:nvPr/>
        </p:nvPicPr>
        <p:blipFill>
          <a:blip r:embed="rId5"/>
          <a:stretch>
            <a:fillRect/>
          </a:stretch>
        </p:blipFill>
        <p:spPr>
          <a:xfrm>
            <a:off x="923649" y="5676222"/>
            <a:ext cx="761485" cy="761485"/>
          </a:xfrm>
          <a:prstGeom prst="rect">
            <a:avLst/>
          </a:prstGeom>
        </p:spPr>
      </p:pic>
      <p:pic>
        <p:nvPicPr>
          <p:cNvPr id="8" name="ef137ak.jpg">
            <a:extLst>
              <a:ext uri="{FF2B5EF4-FFF2-40B4-BE49-F238E27FC236}">
                <a16:creationId xmlns:a16="http://schemas.microsoft.com/office/drawing/2014/main" id="{5D34526B-0A6B-7D55-9557-E267DB50985B}"/>
              </a:ext>
            </a:extLst>
          </p:cNvPr>
          <p:cNvPicPr>
            <a:picLocks noChangeAspect="1"/>
          </p:cNvPicPr>
          <p:nvPr/>
        </p:nvPicPr>
        <p:blipFill>
          <a:blip r:embed="rId6"/>
          <a:stretch>
            <a:fillRect/>
          </a:stretch>
        </p:blipFill>
        <p:spPr>
          <a:xfrm>
            <a:off x="3114830" y="5661248"/>
            <a:ext cx="566118" cy="772662"/>
          </a:xfrm>
          <a:prstGeom prst="rect">
            <a:avLst/>
          </a:prstGeom>
        </p:spPr>
      </p:pic>
    </p:spTree>
    <p:extLst>
      <p:ext uri="{BB962C8B-B14F-4D97-AF65-F5344CB8AC3E}">
        <p14:creationId xmlns:p14="http://schemas.microsoft.com/office/powerpoint/2010/main" val="218982523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A740A7-D8A5-8164-6C9E-EF4146CDD67D}"/>
            </a:ext>
          </a:extLst>
        </p:cNvPr>
        <p:cNvGrpSpPr/>
        <p:nvPr/>
      </p:nvGrpSpPr>
      <p:grpSpPr>
        <a:xfrm>
          <a:off x="0" y="0"/>
          <a:ext cx="0" cy="0"/>
          <a:chOff x="0" y="0"/>
          <a:chExt cx="0" cy="0"/>
        </a:xfrm>
      </p:grpSpPr>
      <p:sp>
        <p:nvSpPr>
          <p:cNvPr id="5" name="内容占位符 4">
            <a:extLst>
              <a:ext uri="{FF2B5EF4-FFF2-40B4-BE49-F238E27FC236}">
                <a16:creationId xmlns:a16="http://schemas.microsoft.com/office/drawing/2014/main" id="{E5B04563-722B-62B0-697C-5387C79017FC}"/>
              </a:ext>
            </a:extLst>
          </p:cNvPr>
          <p:cNvSpPr>
            <a:spLocks noGrp="1"/>
          </p:cNvSpPr>
          <p:nvPr>
            <p:ph idx="1"/>
          </p:nvPr>
        </p:nvSpPr>
        <p:spPr>
          <a:xfrm>
            <a:off x="360854" y="1245745"/>
            <a:ext cx="11485848" cy="1384995"/>
          </a:xfrm>
        </p:spPr>
        <p:txBody>
          <a:bodyPr/>
          <a:lstStyle/>
          <a:p>
            <a:pPr hangingPunct="0">
              <a:tabLst>
                <a:tab pos="4231005" algn="l"/>
                <a:tab pos="8191500"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Tom came to Beijing from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took Flight DL6432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tabLst>
                <a:tab pos="5021263"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Chengdu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Lanzhou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Kunming</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文本框 2">
            <a:extLst>
              <a:ext uri="{FF2B5EF4-FFF2-40B4-BE49-F238E27FC236}">
                <a16:creationId xmlns:a16="http://schemas.microsoft.com/office/drawing/2014/main" id="{295DA4B9-258D-1EB4-46CA-9E0F717BE618}"/>
              </a:ext>
            </a:extLst>
          </p:cNvPr>
          <p:cNvSpPr txBox="1"/>
          <p:nvPr/>
        </p:nvSpPr>
        <p:spPr>
          <a:xfrm>
            <a:off x="963382" y="1365729"/>
            <a:ext cx="451304" cy="523220"/>
          </a:xfrm>
          <a:prstGeom prst="rect">
            <a:avLst/>
          </a:prstGeom>
          <a:noFill/>
        </p:spPr>
        <p:txBody>
          <a:bodyPr wrap="square">
            <a:spAutoFit/>
          </a:bodyPr>
          <a:lstStyle/>
          <a:p>
            <a:r>
              <a:rPr lang="en-US" altLang="zh-CN" sz="2800" b="1">
                <a:solidFill>
                  <a:srgbClr val="FF0000"/>
                </a:solidFill>
                <a:effectLst/>
                <a:latin typeface="Times New Roman" panose="02020603050405020304" pitchFamily="18" charset="0"/>
                <a:ea typeface="宋体" panose="02010600030101010101" pitchFamily="2" charset="-122"/>
              </a:rPr>
              <a:t>C</a:t>
            </a:r>
            <a:endParaRPr lang="zh-CN" altLang="en-US"/>
          </a:p>
        </p:txBody>
      </p:sp>
      <p:sp>
        <p:nvSpPr>
          <p:cNvPr id="6" name="文本框 5">
            <a:extLst>
              <a:ext uri="{FF2B5EF4-FFF2-40B4-BE49-F238E27FC236}">
                <a16:creationId xmlns:a16="http://schemas.microsoft.com/office/drawing/2014/main" id="{C63EEC3D-775B-87CE-7527-416C04ED1CEC}"/>
              </a:ext>
            </a:extLst>
          </p:cNvPr>
          <p:cNvSpPr txBox="1"/>
          <p:nvPr/>
        </p:nvSpPr>
        <p:spPr>
          <a:xfrm>
            <a:off x="550590" y="2506895"/>
            <a:ext cx="10513168" cy="656846"/>
          </a:xfrm>
          <a:prstGeom prst="rect">
            <a:avLst/>
          </a:prstGeom>
          <a:noFill/>
        </p:spPr>
        <p:txBody>
          <a:bodyPr wrap="square">
            <a:spAutoFit/>
          </a:bodyPr>
          <a:lstStyle/>
          <a:p>
            <a:pPr algn="just" hangingPunct="0">
              <a:lnSpc>
                <a:spcPct val="150000"/>
              </a:lnSpc>
            </a:pPr>
            <a:r>
              <a:rPr lang="zh-CN" altLang="zh-CN" sz="28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由航班信息表第二行可知，</a:t>
            </a:r>
            <a:r>
              <a:rPr lang="en-US" altLang="zh-CN" sz="28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DL6432</a:t>
            </a:r>
            <a:r>
              <a:rPr lang="zh-CN" altLang="zh-CN" sz="28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的始发站为昆明，故选</a:t>
            </a:r>
            <a:r>
              <a:rPr lang="en-US" altLang="zh-CN" sz="28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zh-CN" altLang="zh-CN" sz="28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10" name="内容占位符 4">
            <a:extLst>
              <a:ext uri="{FF2B5EF4-FFF2-40B4-BE49-F238E27FC236}">
                <a16:creationId xmlns:a16="http://schemas.microsoft.com/office/drawing/2014/main" id="{B8965D59-A68B-0430-30C0-E9E977D40F8F}"/>
              </a:ext>
            </a:extLst>
          </p:cNvPr>
          <p:cNvSpPr txBox="1">
            <a:spLocks/>
          </p:cNvSpPr>
          <p:nvPr/>
        </p:nvSpPr>
        <p:spPr bwMode="auto">
          <a:xfrm>
            <a:off x="360854" y="3129089"/>
            <a:ext cx="11485848"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tabLst>
                <a:tab pos="4231005" algn="l"/>
                <a:tab pos="8191500" algn="l"/>
              </a:tabLst>
            </a:pP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mtClean="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Sally came to Beijing from Lanzhou. The plane landed </a:t>
            </a:r>
            <a:r>
              <a:rPr lang="zh-CN"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eaLnBrk="1" hangingPunct="0">
              <a:tabLst>
                <a:tab pos="5021263" algn="l"/>
                <a:tab pos="819150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at 11</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45	B. at 12</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17	C. at 12</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45</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11" name="文本框 10">
            <a:extLst>
              <a:ext uri="{FF2B5EF4-FFF2-40B4-BE49-F238E27FC236}">
                <a16:creationId xmlns:a16="http://schemas.microsoft.com/office/drawing/2014/main" id="{E5C7059E-90BB-AA80-1B10-F1542EC22554}"/>
              </a:ext>
            </a:extLst>
          </p:cNvPr>
          <p:cNvSpPr txBox="1"/>
          <p:nvPr/>
        </p:nvSpPr>
        <p:spPr>
          <a:xfrm>
            <a:off x="975518" y="3249073"/>
            <a:ext cx="511176" cy="523220"/>
          </a:xfrm>
          <a:prstGeom prst="rect">
            <a:avLst/>
          </a:prstGeom>
          <a:noFill/>
        </p:spPr>
        <p:txBody>
          <a:bodyPr wrap="square">
            <a:spAutoFit/>
          </a:bodyPr>
          <a:lstStyle/>
          <a:p>
            <a:r>
              <a:rPr lang="en-US" altLang="zh-CN" sz="2800" b="1">
                <a:solidFill>
                  <a:srgbClr val="FF0000"/>
                </a:solidFill>
                <a:effectLst/>
                <a:latin typeface="Times New Roman" panose="02020603050405020304" pitchFamily="18" charset="0"/>
                <a:ea typeface="宋体" panose="02010600030101010101" pitchFamily="2" charset="-122"/>
              </a:rPr>
              <a:t>B</a:t>
            </a:r>
            <a:endParaRPr lang="zh-CN" altLang="en-US"/>
          </a:p>
        </p:txBody>
      </p:sp>
      <p:sp>
        <p:nvSpPr>
          <p:cNvPr id="12" name="文本框 11">
            <a:extLst>
              <a:ext uri="{FF2B5EF4-FFF2-40B4-BE49-F238E27FC236}">
                <a16:creationId xmlns:a16="http://schemas.microsoft.com/office/drawing/2014/main" id="{ECAD8E89-ACBE-E747-1DE0-8C5293836F7D}"/>
              </a:ext>
            </a:extLst>
          </p:cNvPr>
          <p:cNvSpPr txBox="1"/>
          <p:nvPr/>
        </p:nvSpPr>
        <p:spPr>
          <a:xfrm>
            <a:off x="550589" y="4358071"/>
            <a:ext cx="11639823" cy="1303177"/>
          </a:xfrm>
          <a:prstGeom prst="rect">
            <a:avLst/>
          </a:prstGeom>
          <a:noFill/>
        </p:spPr>
        <p:txBody>
          <a:bodyPr wrap="square">
            <a:spAutoFit/>
          </a:bodyPr>
          <a:lstStyle/>
          <a:p>
            <a:pPr algn="dist" hangingPunct="0">
              <a:lnSpc>
                <a:spcPct val="150000"/>
              </a:lnSpc>
            </a:pPr>
            <a:r>
              <a:rPr lang="zh-CN" altLang="zh-CN" sz="28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由航班信息表第四行可知，从兰州飞往北京的航班于</a:t>
            </a:r>
            <a:r>
              <a:rPr lang="en-US" altLang="zh-CN" sz="28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12</a:t>
            </a:r>
            <a:r>
              <a:rPr lang="zh-CN" altLang="zh-CN" sz="28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17</a:t>
            </a:r>
            <a:r>
              <a:rPr lang="zh-CN" altLang="zh-CN" sz="28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落地，故</a:t>
            </a:r>
            <a:endParaRPr lang="en-US" altLang="zh-CN" sz="28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pPr>
            <a:r>
              <a:rPr lang="zh-CN" altLang="zh-CN" sz="28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选</a:t>
            </a:r>
            <a:r>
              <a:rPr lang="en-US" altLang="zh-CN" sz="28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zh-CN" altLang="zh-CN" sz="28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5632647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P spid="11" grpId="0"/>
      <p:bldP spid="1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E5E002-45C4-D320-FFBB-0C57A1C0A62C}"/>
            </a:ext>
          </a:extLst>
        </p:cNvPr>
        <p:cNvGrpSpPr/>
        <p:nvPr/>
      </p:nvGrpSpPr>
      <p:grpSpPr>
        <a:xfrm>
          <a:off x="0" y="0"/>
          <a:ext cx="0" cy="0"/>
          <a:chOff x="0" y="0"/>
          <a:chExt cx="0" cy="0"/>
        </a:xfrm>
      </p:grpSpPr>
      <p:sp>
        <p:nvSpPr>
          <p:cNvPr id="2" name="内容占位符 1">
            <a:extLst>
              <a:ext uri="{FF2B5EF4-FFF2-40B4-BE49-F238E27FC236}">
                <a16:creationId xmlns:a16="http://schemas.microsoft.com/office/drawing/2014/main" id="{A9FFF7C6-0D4D-F0B2-6CFB-A9AFD3461C3B}"/>
              </a:ext>
            </a:extLst>
          </p:cNvPr>
          <p:cNvSpPr>
            <a:spLocks noGrp="1"/>
          </p:cNvSpPr>
          <p:nvPr>
            <p:ph idx="1"/>
          </p:nvPr>
        </p:nvSpPr>
        <p:spPr>
          <a:xfrm>
            <a:off x="360854" y="865100"/>
            <a:ext cx="11485848" cy="1384995"/>
          </a:xfrm>
        </p:spPr>
        <p:txBody>
          <a:bodyPr/>
          <a:lstStyle/>
          <a:p>
            <a:pPr hangingPunct="0">
              <a:tabLst>
                <a:tab pos="4231005" algn="l"/>
                <a:tab pos="8191500"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Neil comes from Harbin. He takes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tabLst>
                <a:tab pos="4230688" algn="l"/>
                <a:tab pos="4838700" algn="l"/>
                <a:tab pos="789305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Flight MU8834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Flight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DL6432	C</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Flight DL6447</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上分攻略.eps">
            <a:extLst>
              <a:ext uri="{FF2B5EF4-FFF2-40B4-BE49-F238E27FC236}">
                <a16:creationId xmlns:a16="http://schemas.microsoft.com/office/drawing/2014/main" id="{C3AEF25A-5E93-63D1-8611-6CAD8310D7F1}"/>
              </a:ext>
            </a:extLst>
          </p:cNvPr>
          <p:cNvPicPr>
            <a:picLocks noChangeAspect="1"/>
          </p:cNvPicPr>
          <p:nvPr/>
        </p:nvPicPr>
        <p:blipFill>
          <a:blip r:embed="rId2"/>
          <a:stretch>
            <a:fillRect/>
          </a:stretch>
        </p:blipFill>
        <p:spPr>
          <a:xfrm>
            <a:off x="7940950" y="2782547"/>
            <a:ext cx="4078168" cy="1915591"/>
          </a:xfrm>
          <a:prstGeom prst="rect">
            <a:avLst/>
          </a:prstGeom>
        </p:spPr>
      </p:pic>
      <p:sp>
        <p:nvSpPr>
          <p:cNvPr id="3" name="内容占位符 1">
            <a:extLst>
              <a:ext uri="{FF2B5EF4-FFF2-40B4-BE49-F238E27FC236}">
                <a16:creationId xmlns:a16="http://schemas.microsoft.com/office/drawing/2014/main" id="{31D405BF-F196-6DCE-CD97-3E2F2FCC2E2B}"/>
              </a:ext>
            </a:extLst>
          </p:cNvPr>
          <p:cNvSpPr txBox="1">
            <a:spLocks/>
          </p:cNvSpPr>
          <p:nvPr/>
        </p:nvSpPr>
        <p:spPr bwMode="auto">
          <a:xfrm>
            <a:off x="8228982" y="3120701"/>
            <a:ext cx="3790136" cy="1303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tabLst>
                <a:tab pos="4231005" algn="l"/>
                <a:tab pos="8191500" algn="l"/>
              </a:tabLst>
            </a:pP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《上分攻略》电子书</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P1</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tabLst>
                <a:tab pos="4231005" algn="l"/>
                <a:tab pos="8191500" algn="l"/>
              </a:tabLst>
            </a:pPr>
            <a:r>
              <a:rPr lang="zh-CN" altLang="zh-CN">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有本题阅读技巧</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a:extLst>
              <a:ext uri="{FF2B5EF4-FFF2-40B4-BE49-F238E27FC236}">
                <a16:creationId xmlns:a16="http://schemas.microsoft.com/office/drawing/2014/main" id="{C68FFF04-7002-D6B5-3445-5C48B0164EE0}"/>
              </a:ext>
            </a:extLst>
          </p:cNvPr>
          <p:cNvSpPr txBox="1">
            <a:spLocks/>
          </p:cNvSpPr>
          <p:nvPr/>
        </p:nvSpPr>
        <p:spPr bwMode="auto">
          <a:xfrm>
            <a:off x="533270" y="2143992"/>
            <a:ext cx="11296289" cy="1303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由航班信息表最后一行可知，从哈尔滨飞往北京的航班为</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MU8834</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文本框 6">
            <a:extLst>
              <a:ext uri="{FF2B5EF4-FFF2-40B4-BE49-F238E27FC236}">
                <a16:creationId xmlns:a16="http://schemas.microsoft.com/office/drawing/2014/main" id="{BDB505E8-B34F-F08E-173C-BBED920EC61C}"/>
              </a:ext>
            </a:extLst>
          </p:cNvPr>
          <p:cNvSpPr txBox="1"/>
          <p:nvPr/>
        </p:nvSpPr>
        <p:spPr>
          <a:xfrm>
            <a:off x="980966" y="976292"/>
            <a:ext cx="505728" cy="523220"/>
          </a:xfrm>
          <a:prstGeom prst="rect">
            <a:avLst/>
          </a:prstGeom>
          <a:noFill/>
        </p:spPr>
        <p:txBody>
          <a:bodyPr wrap="square">
            <a:spAutoFit/>
          </a:bodyPr>
          <a:lstStyle/>
          <a:p>
            <a:r>
              <a:rPr lang="en-US" altLang="zh-CN" sz="2800" b="1">
                <a:solidFill>
                  <a:srgbClr val="FF0000"/>
                </a:solidFill>
                <a:effectLst/>
                <a:latin typeface="Times New Roman" panose="02020603050405020304" pitchFamily="18" charset="0"/>
                <a:ea typeface="宋体" panose="02010600030101010101" pitchFamily="2" charset="-122"/>
              </a:rPr>
              <a:t>A</a:t>
            </a:r>
            <a:endParaRPr lang="zh-CN" altLang="en-US"/>
          </a:p>
        </p:txBody>
      </p:sp>
      <p:sp>
        <p:nvSpPr>
          <p:cNvPr id="8" name="内容占位符 2">
            <a:extLst>
              <a:ext uri="{FF2B5EF4-FFF2-40B4-BE49-F238E27FC236}">
                <a16:creationId xmlns:a16="http://schemas.microsoft.com/office/drawing/2014/main" id="{1D93D92A-10CE-07E0-2FB7-8ADBD6AC1C8B}"/>
              </a:ext>
            </a:extLst>
          </p:cNvPr>
          <p:cNvSpPr txBox="1">
            <a:spLocks/>
          </p:cNvSpPr>
          <p:nvPr/>
        </p:nvSpPr>
        <p:spPr bwMode="auto">
          <a:xfrm>
            <a:off x="360854" y="3420226"/>
            <a:ext cx="11485848" cy="18928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1617663" indent="-1617663" eaLnBrk="1" hangingPunct="0">
              <a:tabLst>
                <a:tab pos="4231005" algn="l"/>
                <a:tab pos="8191500" algn="l"/>
              </a:tabLst>
            </a:pPr>
            <a:r>
              <a:rPr lang="zh-CN" altLang="zh-CN" sz="2600"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600"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z="2600"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z="2600" smtClean="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Stella will take a taxi after she gets off the </a:t>
            </a:r>
          </a:p>
          <a:p>
            <a:pPr marL="1617663" indent="-4763" eaLnBrk="1" hangingPunct="0">
              <a:tabLst>
                <a:tab pos="4231005" algn="l"/>
                <a:tab pos="8191500" algn="l"/>
              </a:tabLst>
            </a:pPr>
            <a:r>
              <a:rPr lang="en-US"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plane. She will go to</a:t>
            </a:r>
            <a:r>
              <a:rPr lang="zh-CN" altLang="zh-CN" sz="26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wait for a taxi</a:t>
            </a:r>
            <a:r>
              <a:rPr lang="en-US" altLang="zh-CN" sz="26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eaLnBrk="1" hangingPunct="0">
              <a:tabLst>
                <a:tab pos="5021263" algn="l"/>
                <a:tab pos="8191500" algn="l"/>
              </a:tabLst>
            </a:pPr>
            <a:r>
              <a:rPr lang="en-US"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2F	B. 1F	C. B1</a:t>
            </a:r>
            <a:endPar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9" name="内容占位符 2">
            <a:extLst>
              <a:ext uri="{FF2B5EF4-FFF2-40B4-BE49-F238E27FC236}">
                <a16:creationId xmlns:a16="http://schemas.microsoft.com/office/drawing/2014/main" id="{7D9B8881-888B-BCDA-C1AF-BE109B6AAD94}"/>
              </a:ext>
            </a:extLst>
          </p:cNvPr>
          <p:cNvSpPr txBox="1">
            <a:spLocks/>
          </p:cNvSpPr>
          <p:nvPr/>
        </p:nvSpPr>
        <p:spPr bwMode="auto">
          <a:xfrm>
            <a:off x="550590" y="5148418"/>
            <a:ext cx="8424936" cy="656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由楼层分布图第三行可知，出租车在一楼，故选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10" name="文本框 9">
            <a:extLst>
              <a:ext uri="{FF2B5EF4-FFF2-40B4-BE49-F238E27FC236}">
                <a16:creationId xmlns:a16="http://schemas.microsoft.com/office/drawing/2014/main" id="{C5900954-7850-D22E-9872-99C2D055DC93}"/>
              </a:ext>
            </a:extLst>
          </p:cNvPr>
          <p:cNvSpPr txBox="1"/>
          <p:nvPr/>
        </p:nvSpPr>
        <p:spPr>
          <a:xfrm>
            <a:off x="929886" y="3520954"/>
            <a:ext cx="484800" cy="523220"/>
          </a:xfrm>
          <a:prstGeom prst="rect">
            <a:avLst/>
          </a:prstGeom>
          <a:noFill/>
        </p:spPr>
        <p:txBody>
          <a:bodyPr wrap="square">
            <a:spAutoFit/>
          </a:bodyPr>
          <a:lstStyle/>
          <a:p>
            <a:r>
              <a:rPr lang="en-US" altLang="zh-CN" sz="2800" b="1">
                <a:solidFill>
                  <a:srgbClr val="FF0000"/>
                </a:solidFill>
                <a:effectLst/>
                <a:latin typeface="Times New Roman" panose="02020603050405020304" pitchFamily="18" charset="0"/>
                <a:ea typeface="宋体" panose="02010600030101010101" pitchFamily="2" charset="-122"/>
              </a:rPr>
              <a:t>B</a:t>
            </a:r>
            <a:endParaRPr lang="zh-CN" altLang="en-US"/>
          </a:p>
        </p:txBody>
      </p:sp>
    </p:spTree>
    <p:extLst>
      <p:ext uri="{BB962C8B-B14F-4D97-AF65-F5344CB8AC3E}">
        <p14:creationId xmlns:p14="http://schemas.microsoft.com/office/powerpoint/2010/main" val="5032932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9" grpId="0"/>
      <p:bldP spid="1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9D9C9681-E41E-FF65-1CC2-4F172FDB1436}"/>
              </a:ext>
            </a:extLst>
          </p:cNvPr>
          <p:cNvSpPr>
            <a:spLocks noGrp="1"/>
          </p:cNvSpPr>
          <p:nvPr>
            <p:ph idx="1"/>
          </p:nvPr>
        </p:nvSpPr>
        <p:spPr>
          <a:xfrm>
            <a:off x="360854" y="1313807"/>
            <a:ext cx="11485848" cy="2595839"/>
          </a:xfrm>
        </p:spPr>
        <p:txBody>
          <a:bodyPr/>
          <a:lstStyle/>
          <a:p>
            <a:pPr hangingPunct="0">
              <a:tabLst>
                <a:tab pos="4231005" algn="l"/>
                <a:tab pos="8191500"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 of the following is true?</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Flight DL6447 is from Lanzhou</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Flight MF1594 is late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The subway is on 2F</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文本框 3">
            <a:extLst>
              <a:ext uri="{FF2B5EF4-FFF2-40B4-BE49-F238E27FC236}">
                <a16:creationId xmlns:a16="http://schemas.microsoft.com/office/drawing/2014/main" id="{7B77E183-16F4-4F83-1BCB-4ADE6B0E946E}"/>
              </a:ext>
            </a:extLst>
          </p:cNvPr>
          <p:cNvSpPr txBox="1"/>
          <p:nvPr/>
        </p:nvSpPr>
        <p:spPr>
          <a:xfrm>
            <a:off x="550589" y="3854015"/>
            <a:ext cx="11485848" cy="1303177"/>
          </a:xfrm>
          <a:prstGeom prst="rect">
            <a:avLst/>
          </a:prstGeom>
          <a:noFill/>
        </p:spPr>
        <p:txBody>
          <a:bodyPr wrap="square">
            <a:spAutoFit/>
          </a:bodyPr>
          <a:lstStyle/>
          <a:p>
            <a:pPr algn="just" hangingPunct="0">
              <a:lnSpc>
                <a:spcPct val="150000"/>
              </a:lnSpc>
            </a:pPr>
            <a:r>
              <a:rPr lang="zh-CN" altLang="zh-CN" sz="28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通读航班信息表和楼层分布图可知，航班</a:t>
            </a:r>
            <a:r>
              <a:rPr lang="en-US" altLang="zh-CN" sz="28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DL6447</a:t>
            </a:r>
            <a:r>
              <a:rPr lang="zh-CN" altLang="zh-CN" sz="28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是从兰州飞往北京的，故选</a:t>
            </a:r>
            <a:r>
              <a:rPr lang="en-US" altLang="zh-CN" sz="28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altLang="zh-CN" sz="28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文本框 5">
            <a:extLst>
              <a:ext uri="{FF2B5EF4-FFF2-40B4-BE49-F238E27FC236}">
                <a16:creationId xmlns:a16="http://schemas.microsoft.com/office/drawing/2014/main" id="{AB5A719F-2B7C-692E-E785-D9185602024C}"/>
              </a:ext>
            </a:extLst>
          </p:cNvPr>
          <p:cNvSpPr txBox="1"/>
          <p:nvPr/>
        </p:nvSpPr>
        <p:spPr>
          <a:xfrm>
            <a:off x="965054" y="1424999"/>
            <a:ext cx="504056" cy="523220"/>
          </a:xfrm>
          <a:prstGeom prst="rect">
            <a:avLst/>
          </a:prstGeom>
          <a:noFill/>
        </p:spPr>
        <p:txBody>
          <a:bodyPr wrap="square">
            <a:spAutoFit/>
          </a:bodyPr>
          <a:lstStyle/>
          <a:p>
            <a:r>
              <a:rPr lang="en-US" altLang="zh-CN" sz="2800" b="1">
                <a:solidFill>
                  <a:srgbClr val="FF0000"/>
                </a:solidFill>
                <a:effectLst/>
                <a:latin typeface="Times New Roman" panose="02020603050405020304" pitchFamily="18" charset="0"/>
                <a:ea typeface="宋体" panose="02010600030101010101" pitchFamily="2" charset="-122"/>
              </a:rPr>
              <a:t>A</a:t>
            </a:r>
            <a:endParaRPr lang="zh-CN" altLang="en-US"/>
          </a:p>
        </p:txBody>
      </p:sp>
    </p:spTree>
    <p:extLst>
      <p:ext uri="{BB962C8B-B14F-4D97-AF65-F5344CB8AC3E}">
        <p14:creationId xmlns:p14="http://schemas.microsoft.com/office/powerpoint/2010/main" val="33279303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E8A07B69-BCCF-CE63-D158-5F10F1E519F1}"/>
              </a:ext>
            </a:extLst>
          </p:cNvPr>
          <p:cNvSpPr>
            <a:spLocks noGrp="1"/>
          </p:cNvSpPr>
          <p:nvPr>
            <p:ph idx="1"/>
          </p:nvPr>
        </p:nvSpPr>
        <p:spPr>
          <a:xfrm>
            <a:off x="360854" y="1139984"/>
            <a:ext cx="11485848" cy="3888500"/>
          </a:xfrm>
        </p:spPr>
        <p:txBody>
          <a:bodyPr/>
          <a:lstStyle/>
          <a:p>
            <a:pPr hangingPunct="0">
              <a:tabLst>
                <a:tab pos="4231005" algn="l"/>
                <a:tab pos="8191500"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二、 书面表达。</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8185" hangingPunct="0">
              <a:tabLst>
                <a:tab pos="4231005" algn="l"/>
                <a:tab pos="819150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你最想去哪个城市呢</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请介绍一处你喜欢的城市的旅游景点，写一篇不少于</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词的作文。</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8185" hangingPunct="0">
              <a:tabLst>
                <a:tab pos="4231005" algn="l"/>
                <a:tab pos="819150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要求：</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条理清晰，意思明确、连贯，语句通顺，用词恰当；</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17938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2.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书写工整、规范，正确使用标点符号；</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17938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3.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使用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 be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句型。</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72095277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F910515C-C166-1BB6-BBF0-A5155E67C285}"/>
              </a:ext>
            </a:extLst>
          </p:cNvPr>
          <p:cNvSpPr>
            <a:spLocks noGrp="1"/>
          </p:cNvSpPr>
          <p:nvPr>
            <p:ph idx="1"/>
          </p:nvPr>
        </p:nvSpPr>
        <p:spPr>
          <a:xfrm>
            <a:off x="360854" y="1139984"/>
            <a:ext cx="11485848" cy="5185522"/>
          </a:xfrm>
        </p:spPr>
        <p:txBody>
          <a:bodyPr/>
          <a:lstStyle/>
          <a:p>
            <a:r>
              <a:rPr lang="en-US" altLang="zh-CN"/>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endParaRPr lang="zh-CN" altLang="en-US"/>
          </a:p>
        </p:txBody>
      </p:sp>
      <p:sp>
        <p:nvSpPr>
          <p:cNvPr id="4" name="内容占位符 2">
            <a:extLst>
              <a:ext uri="{FF2B5EF4-FFF2-40B4-BE49-F238E27FC236}">
                <a16:creationId xmlns:a16="http://schemas.microsoft.com/office/drawing/2014/main" id="{77C95A1E-9EE2-111B-F33D-8362EC92016A}"/>
              </a:ext>
            </a:extLst>
          </p:cNvPr>
          <p:cNvSpPr txBox="1">
            <a:spLocks/>
          </p:cNvSpPr>
          <p:nvPr/>
        </p:nvSpPr>
        <p:spPr bwMode="auto">
          <a:xfrm>
            <a:off x="381870" y="1106214"/>
            <a:ext cx="11257952" cy="51855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I want to go to Hangzhou.Because the West Lake is one of the most beautiful places in China.There are clear blue waters and green hills around the lake.There are always boats floating peacefully on the water.</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3740" eaLnBrk="1" hangingPunct="0"/>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There is a famous bridge called “Broken Bridge”.Many tourists take photos there.Also, there are many historical temples and gardens nearby.In spring, there are pink peach blossoms everywhere.The air smells fresh, and there is a sense of peace here.I love the West Lake because it is both natural and cultural.</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0595326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id="{52C12C84-2B3C-3A47-8229-BF21F1D984D2}"/>
              </a:ext>
            </a:extLst>
          </p:cNvPr>
          <p:cNvSpPr/>
          <p:nvPr/>
        </p:nvSpPr>
        <p:spPr bwMode="auto">
          <a:xfrm>
            <a:off x="360854" y="917295"/>
            <a:ext cx="11468705" cy="5608049"/>
          </a:xfrm>
          <a:prstGeom prst="rect">
            <a:avLst/>
          </a:prstGeom>
          <a:solidFill>
            <a:srgbClr val="E8F6FD"/>
          </a:solidFill>
          <a:ln w="19050" algn="ctr">
            <a:solidFill>
              <a:schemeClr val="bg1"/>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a:p>
        </p:txBody>
      </p:sp>
      <p:sp>
        <p:nvSpPr>
          <p:cNvPr id="2" name="内容占位符 1">
            <a:extLst>
              <a:ext uri="{FF2B5EF4-FFF2-40B4-BE49-F238E27FC236}">
                <a16:creationId xmlns:a16="http://schemas.microsoft.com/office/drawing/2014/main" id="{2C746BCA-5474-8E13-9F7B-1D82D3364269}"/>
              </a:ext>
            </a:extLst>
          </p:cNvPr>
          <p:cNvSpPr>
            <a:spLocks noGrp="1"/>
          </p:cNvSpPr>
          <p:nvPr>
            <p:ph idx="1"/>
          </p:nvPr>
        </p:nvSpPr>
        <p:spPr>
          <a:xfrm>
            <a:off x="360854" y="1315607"/>
            <a:ext cx="11485848" cy="5181162"/>
          </a:xfrm>
        </p:spPr>
        <p:txBody>
          <a:bodyPr/>
          <a:lstStyle/>
          <a:p>
            <a:pPr algn="ctr" hangingPunct="0"/>
            <a:r>
              <a:rPr lang="zh-CN" altLang="zh-CN" b="1">
                <a:latin typeface="Times New Roman" panose="02020603050405020304" pitchFamily="18" charset="0"/>
                <a:ea typeface="黑体" panose="02010609060101010101" pitchFamily="49" charset="-122"/>
                <a:cs typeface="Times New Roman" panose="02020603050405020304" pitchFamily="18" charset="0"/>
              </a:rPr>
              <a:t>介绍景点</a:t>
            </a:r>
            <a:r>
              <a:rPr lang="zh-CN" altLang="zh-CN" b="1">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latin typeface="Times New Roman" panose="02020603050405020304" pitchFamily="18" charset="0"/>
                <a:ea typeface="宋体" panose="02010600030101010101" pitchFamily="2" charset="-122"/>
                <a:cs typeface="Times New Roman" panose="02020603050405020304" pitchFamily="18" charset="0"/>
              </a:rPr>
              <a:t>1.</a:t>
            </a:r>
            <a:r>
              <a:rPr lang="zh-CN" altLang="zh-CN" b="1">
                <a:latin typeface="Times New Roman" panose="02020603050405020304" pitchFamily="18" charset="0"/>
                <a:ea typeface="楷体" panose="02010609060101010101" pitchFamily="49" charset="-122"/>
                <a:cs typeface="Times New Roman" panose="02020603050405020304" pitchFamily="18" charset="0"/>
              </a:rPr>
              <a:t>建议结构分</a:t>
            </a:r>
            <a:r>
              <a:rPr lang="en-US" altLang="zh-CN" b="1">
                <a:latin typeface="Times New Roman" panose="02020603050405020304" pitchFamily="18" charset="0"/>
                <a:ea typeface="宋体" panose="02010600030101010101" pitchFamily="2" charset="-122"/>
                <a:cs typeface="Times New Roman" panose="02020603050405020304" pitchFamily="18" charset="0"/>
              </a:rPr>
              <a:t>3</a:t>
            </a:r>
            <a:r>
              <a:rPr lang="en-US" altLang="zh-CN" b="1">
                <a:latin typeface="Times New Roman" panose="02020603050405020304" pitchFamily="18" charset="0"/>
                <a:ea typeface="楷体" panose="02010609060101010101" pitchFamily="49" charset="-122"/>
                <a:cs typeface="Times New Roman" panose="02020603050405020304" pitchFamily="18" charset="0"/>
              </a:rPr>
              <a:t>—</a:t>
            </a:r>
            <a:r>
              <a:rPr lang="en-US" altLang="zh-CN" b="1">
                <a:latin typeface="Times New Roman" panose="02020603050405020304" pitchFamily="18" charset="0"/>
                <a:ea typeface="宋体" panose="02010600030101010101" pitchFamily="2" charset="-122"/>
                <a:cs typeface="Times New Roman" panose="02020603050405020304" pitchFamily="18" charset="0"/>
              </a:rPr>
              <a:t>4</a:t>
            </a:r>
            <a:r>
              <a:rPr lang="zh-CN" altLang="zh-CN" b="1">
                <a:latin typeface="Times New Roman" panose="02020603050405020304" pitchFamily="18" charset="0"/>
                <a:ea typeface="楷体" panose="02010609060101010101" pitchFamily="49" charset="-122"/>
                <a:cs typeface="Times New Roman" panose="02020603050405020304" pitchFamily="18" charset="0"/>
              </a:rPr>
              <a:t>段</a:t>
            </a:r>
            <a:r>
              <a:rPr lang="zh-CN" altLang="zh-CN" b="1">
                <a:latin typeface="Times New Roman" panose="02020603050405020304" pitchFamily="18" charset="0"/>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宋体" panose="02010600030101010101" pitchFamily="2" charset="-122"/>
                <a:cs typeface="宋体" panose="02010600030101010101" pitchFamily="2" charset="-122"/>
              </a:rPr>
              <a:t>①</a:t>
            </a:r>
            <a:r>
              <a:rPr lang="zh-CN" altLang="zh-CN" b="1">
                <a:latin typeface="Times New Roman" panose="02020603050405020304" pitchFamily="18" charset="0"/>
                <a:ea typeface="楷体" panose="02010609060101010101" pitchFamily="49" charset="-122"/>
                <a:cs typeface="Times New Roman" panose="02020603050405020304" pitchFamily="18" charset="0"/>
              </a:rPr>
              <a:t>开头</a:t>
            </a:r>
            <a:r>
              <a:rPr lang="zh-CN" altLang="zh-CN" b="1">
                <a:latin typeface="Times New Roman" panose="02020603050405020304" pitchFamily="18" charset="0"/>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简单介绍景点名称和位置</a:t>
            </a:r>
            <a:r>
              <a:rPr lang="zh-CN" altLang="zh-CN" b="1">
                <a:latin typeface="Times New Roman" panose="02020603050405020304" pitchFamily="18" charset="0"/>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宋体" panose="02010600030101010101" pitchFamily="2" charset="-122"/>
                <a:cs typeface="宋体" panose="02010600030101010101" pitchFamily="2" charset="-122"/>
              </a:rPr>
              <a:t>②</a:t>
            </a:r>
            <a:r>
              <a:rPr lang="zh-CN" altLang="zh-CN" b="1">
                <a:latin typeface="Times New Roman" panose="02020603050405020304" pitchFamily="18" charset="0"/>
                <a:ea typeface="楷体" panose="02010609060101010101" pitchFamily="49" charset="-122"/>
                <a:cs typeface="Times New Roman" panose="02020603050405020304" pitchFamily="18" charset="0"/>
              </a:rPr>
              <a:t>中间</a:t>
            </a:r>
            <a:r>
              <a:rPr lang="zh-CN" altLang="zh-CN" b="1">
                <a:latin typeface="Times New Roman" panose="02020603050405020304" pitchFamily="18" charset="0"/>
                <a:ea typeface="宋体" panose="02010600030101010101" pitchFamily="2" charset="-122"/>
                <a:cs typeface="宋体" panose="02010600030101010101" pitchFamily="2" charset="-122"/>
              </a:rPr>
              <a:t>（</a:t>
            </a:r>
            <a:r>
              <a:rPr lang="en-US" altLang="zh-CN" b="1">
                <a:latin typeface="Times New Roman" panose="02020603050405020304" pitchFamily="18" charset="0"/>
                <a:ea typeface="宋体" panose="02010600030101010101" pitchFamily="2" charset="-122"/>
                <a:cs typeface="Times New Roman" panose="02020603050405020304" pitchFamily="18" charset="0"/>
              </a:rPr>
              <a:t>2</a:t>
            </a:r>
            <a:r>
              <a:rPr lang="en-US" altLang="zh-CN" b="1">
                <a:latin typeface="Times New Roman" panose="02020603050405020304" pitchFamily="18" charset="0"/>
                <a:ea typeface="楷体" panose="02010609060101010101" pitchFamily="49" charset="-122"/>
                <a:cs typeface="Times New Roman" panose="02020603050405020304" pitchFamily="18" charset="0"/>
              </a:rPr>
              <a:t>—</a:t>
            </a:r>
            <a:r>
              <a:rPr lang="en-US" altLang="zh-CN" b="1">
                <a:latin typeface="Times New Roman" panose="02020603050405020304" pitchFamily="18" charset="0"/>
                <a:ea typeface="宋体" panose="02010600030101010101" pitchFamily="2" charset="-122"/>
                <a:cs typeface="Times New Roman" panose="02020603050405020304" pitchFamily="18" charset="0"/>
              </a:rPr>
              <a:t>3</a:t>
            </a:r>
            <a:r>
              <a:rPr lang="zh-CN" altLang="zh-CN" b="1">
                <a:latin typeface="Times New Roman" panose="02020603050405020304" pitchFamily="18" charset="0"/>
                <a:ea typeface="楷体" panose="02010609060101010101" pitchFamily="49" charset="-122"/>
                <a:cs typeface="Times New Roman" panose="02020603050405020304" pitchFamily="18" charset="0"/>
              </a:rPr>
              <a:t>段</a:t>
            </a:r>
            <a:r>
              <a:rPr lang="zh-CN" altLang="zh-CN" b="1">
                <a:latin typeface="Times New Roman" panose="02020603050405020304" pitchFamily="18" charset="0"/>
                <a:ea typeface="宋体" panose="02010600030101010101" pitchFamily="2" charset="-122"/>
                <a:cs typeface="宋体" panose="02010600030101010101" pitchFamily="2" charset="-122"/>
              </a:rPr>
              <a:t>）</a:t>
            </a:r>
            <a:r>
              <a:rPr lang="zh-CN" altLang="zh-CN" b="1">
                <a:latin typeface="Times New Roman" panose="02020603050405020304" pitchFamily="18" charset="0"/>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用 </a:t>
            </a:r>
            <a:r>
              <a:rPr lang="en-US" altLang="zh-CN" b="1">
                <a:latin typeface="Times New Roman" panose="02020603050405020304" pitchFamily="18" charset="0"/>
                <a:ea typeface="宋体" panose="02010600030101010101" pitchFamily="2" charset="-122"/>
                <a:cs typeface="Times New Roman" panose="02020603050405020304" pitchFamily="18" charset="0"/>
              </a:rPr>
              <a:t>There</a:t>
            </a:r>
            <a:r>
              <a:rPr lang="en-US" altLang="zh-CN" b="1">
                <a:latin typeface="Times New Roman" panose="02020603050405020304" pitchFamily="18" charset="0"/>
                <a:ea typeface="楷体" panose="02010609060101010101" pitchFamily="49" charset="-122"/>
                <a:cs typeface="Times New Roman" panose="02020603050405020304" pitchFamily="18" charset="0"/>
              </a:rPr>
              <a:t> </a:t>
            </a:r>
            <a:r>
              <a:rPr lang="en-US" altLang="zh-CN" b="1">
                <a:latin typeface="Times New Roman" panose="02020603050405020304" pitchFamily="18" charset="0"/>
                <a:ea typeface="宋体" panose="02010600030101010101" pitchFamily="2" charset="-122"/>
                <a:cs typeface="Times New Roman" panose="02020603050405020304" pitchFamily="18" charset="0"/>
              </a:rPr>
              <a:t>be</a:t>
            </a:r>
            <a:r>
              <a:rPr lang="zh-CN" altLang="zh-CN" b="1">
                <a:latin typeface="Times New Roman" panose="02020603050405020304" pitchFamily="18" charset="0"/>
                <a:ea typeface="楷体" panose="02010609060101010101" pitchFamily="49" charset="-122"/>
                <a:cs typeface="Times New Roman" panose="02020603050405020304" pitchFamily="18" charset="0"/>
              </a:rPr>
              <a:t>句型描述风景、活动或特色</a:t>
            </a:r>
            <a:r>
              <a:rPr lang="zh-CN" altLang="zh-CN" b="1">
                <a:latin typeface="Times New Roman" panose="02020603050405020304" pitchFamily="18" charset="0"/>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宋体" panose="02010600030101010101" pitchFamily="2" charset="-122"/>
                <a:cs typeface="宋体" panose="02010600030101010101" pitchFamily="2" charset="-122"/>
              </a:rPr>
              <a:t>③</a:t>
            </a:r>
            <a:r>
              <a:rPr lang="zh-CN" altLang="zh-CN" b="1">
                <a:latin typeface="Times New Roman" panose="02020603050405020304" pitchFamily="18" charset="0"/>
                <a:ea typeface="楷体" panose="02010609060101010101" pitchFamily="49" charset="-122"/>
                <a:cs typeface="Times New Roman" panose="02020603050405020304" pitchFamily="18" charset="0"/>
              </a:rPr>
              <a:t>结尾</a:t>
            </a:r>
            <a:r>
              <a:rPr lang="zh-CN" altLang="zh-CN" b="1">
                <a:latin typeface="Times New Roman" panose="02020603050405020304" pitchFamily="18" charset="0"/>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表达感受或推荐理由。</a:t>
            </a:r>
            <a:endParaRPr lang="zh-CN" altLang="zh-CN" sz="1050">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latin typeface="Times New Roman" panose="02020603050405020304" pitchFamily="18" charset="0"/>
                <a:ea typeface="宋体" panose="02010600030101010101" pitchFamily="2" charset="-122"/>
                <a:cs typeface="Times New Roman" panose="02020603050405020304" pitchFamily="18" charset="0"/>
              </a:rPr>
              <a:t>2.</a:t>
            </a:r>
            <a:r>
              <a:rPr lang="zh-CN" altLang="zh-CN" b="1">
                <a:latin typeface="Times New Roman" panose="02020603050405020304" pitchFamily="18" charset="0"/>
                <a:ea typeface="楷体" panose="02010609060101010101" pitchFamily="49" charset="-122"/>
                <a:cs typeface="Times New Roman" panose="02020603050405020304" pitchFamily="18" charset="0"/>
              </a:rPr>
              <a:t>如何运用</a:t>
            </a:r>
            <a:r>
              <a:rPr lang="en-US" altLang="zh-CN" b="1">
                <a:latin typeface="Times New Roman" panose="02020603050405020304" pitchFamily="18" charset="0"/>
                <a:ea typeface="宋体" panose="02010600030101010101" pitchFamily="2" charset="-122"/>
                <a:cs typeface="Times New Roman" panose="02020603050405020304" pitchFamily="18" charset="0"/>
              </a:rPr>
              <a:t>There</a:t>
            </a:r>
            <a:r>
              <a:rPr lang="en-US" altLang="zh-CN" b="1">
                <a:latin typeface="Times New Roman" panose="02020603050405020304" pitchFamily="18" charset="0"/>
                <a:ea typeface="楷体" panose="02010609060101010101" pitchFamily="49" charset="-122"/>
                <a:cs typeface="Times New Roman" panose="02020603050405020304" pitchFamily="18" charset="0"/>
              </a:rPr>
              <a:t> </a:t>
            </a:r>
            <a:r>
              <a:rPr lang="en-US" altLang="zh-CN" b="1">
                <a:latin typeface="Times New Roman" panose="02020603050405020304" pitchFamily="18" charset="0"/>
                <a:ea typeface="宋体" panose="02010600030101010101" pitchFamily="2" charset="-122"/>
                <a:cs typeface="Times New Roman" panose="02020603050405020304" pitchFamily="18" charset="0"/>
              </a:rPr>
              <a:t>be</a:t>
            </a:r>
            <a:r>
              <a:rPr lang="zh-CN" altLang="zh-CN" b="1">
                <a:latin typeface="Times New Roman" panose="02020603050405020304" pitchFamily="18" charset="0"/>
                <a:ea typeface="楷体" panose="02010609060101010101" pitchFamily="49" charset="-122"/>
                <a:cs typeface="Times New Roman" panose="02020603050405020304" pitchFamily="18" charset="0"/>
              </a:rPr>
              <a:t>句型</a:t>
            </a:r>
            <a:r>
              <a:rPr lang="zh-CN" altLang="zh-CN" b="1">
                <a:latin typeface="Times New Roman" panose="02020603050405020304" pitchFamily="18" charset="0"/>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宋体" panose="02010600030101010101" pitchFamily="2" charset="-122"/>
                <a:cs typeface="宋体" panose="02010600030101010101" pitchFamily="2" charset="-122"/>
              </a:rPr>
              <a:t>①</a:t>
            </a:r>
            <a:r>
              <a:rPr lang="zh-CN" altLang="zh-CN" b="1">
                <a:latin typeface="Times New Roman" panose="02020603050405020304" pitchFamily="18" charset="0"/>
                <a:ea typeface="楷体" panose="02010609060101010101" pitchFamily="49" charset="-122"/>
                <a:cs typeface="Times New Roman" panose="02020603050405020304" pitchFamily="18" charset="0"/>
              </a:rPr>
              <a:t>描述风景</a:t>
            </a:r>
            <a:r>
              <a:rPr lang="zh-CN" altLang="zh-CN" b="1">
                <a:latin typeface="Times New Roman" panose="02020603050405020304" pitchFamily="18" charset="0"/>
                <a:ea typeface="宋体" panose="02010600030101010101" pitchFamily="2" charset="-122"/>
                <a:cs typeface="Times New Roman" panose="02020603050405020304" pitchFamily="18" charset="0"/>
              </a:rPr>
              <a:t>：</a:t>
            </a:r>
            <a:r>
              <a:rPr lang="en-US" altLang="zh-CN" b="1">
                <a:latin typeface="Times New Roman" panose="02020603050405020304" pitchFamily="18" charset="0"/>
                <a:ea typeface="宋体" panose="02010600030101010101" pitchFamily="2" charset="-122"/>
                <a:cs typeface="Times New Roman" panose="02020603050405020304" pitchFamily="18" charset="0"/>
              </a:rPr>
              <a:t>There</a:t>
            </a:r>
            <a:r>
              <a:rPr lang="en-US" altLang="zh-CN" b="1">
                <a:latin typeface="Times New Roman" panose="02020603050405020304" pitchFamily="18" charset="0"/>
                <a:ea typeface="楷体" panose="02010609060101010101" pitchFamily="49" charset="-122"/>
                <a:cs typeface="Times New Roman" panose="02020603050405020304" pitchFamily="18" charset="0"/>
              </a:rPr>
              <a:t> </a:t>
            </a:r>
            <a:r>
              <a:rPr lang="en-US" altLang="zh-CN" b="1">
                <a:latin typeface="Times New Roman" panose="02020603050405020304" pitchFamily="18" charset="0"/>
                <a:ea typeface="宋体" panose="02010600030101010101" pitchFamily="2" charset="-122"/>
                <a:cs typeface="Times New Roman" panose="02020603050405020304" pitchFamily="18" charset="0"/>
              </a:rPr>
              <a:t>is</a:t>
            </a:r>
            <a:r>
              <a:rPr lang="zh-CN" altLang="zh-CN" b="1">
                <a:latin typeface="Times New Roman" panose="02020603050405020304" pitchFamily="18" charset="0"/>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单数名词</a:t>
            </a:r>
            <a:r>
              <a:rPr lang="zh-CN" altLang="zh-CN" b="1">
                <a:latin typeface="Times New Roman" panose="02020603050405020304" pitchFamily="18" charset="0"/>
                <a:ea typeface="宋体" panose="02010600030101010101" pitchFamily="2" charset="-122"/>
                <a:cs typeface="宋体" panose="02010600030101010101" pitchFamily="2" charset="-122"/>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如</a:t>
            </a:r>
            <a:r>
              <a:rPr lang="zh-CN" altLang="zh-CN" b="1">
                <a:latin typeface="Times New Roman" panose="02020603050405020304" pitchFamily="18" charset="0"/>
                <a:ea typeface="宋体" panose="02010600030101010101" pitchFamily="2" charset="-122"/>
                <a:cs typeface="Times New Roman" panose="02020603050405020304" pitchFamily="18" charset="0"/>
              </a:rPr>
              <a:t>：</a:t>
            </a:r>
            <a:r>
              <a:rPr lang="en-US" altLang="zh-CN" b="1">
                <a:latin typeface="Times New Roman" panose="02020603050405020304" pitchFamily="18" charset="0"/>
                <a:ea typeface="宋体" panose="02010600030101010101" pitchFamily="2" charset="-122"/>
                <a:cs typeface="Times New Roman" panose="02020603050405020304" pitchFamily="18" charset="0"/>
              </a:rPr>
              <a:t>There</a:t>
            </a:r>
            <a:r>
              <a:rPr lang="en-US" altLang="zh-CN" b="1">
                <a:latin typeface="Times New Roman" panose="02020603050405020304" pitchFamily="18" charset="0"/>
                <a:ea typeface="楷体" panose="02010609060101010101" pitchFamily="49" charset="-122"/>
                <a:cs typeface="Times New Roman" panose="02020603050405020304" pitchFamily="18" charset="0"/>
              </a:rPr>
              <a:t> </a:t>
            </a:r>
            <a:r>
              <a:rPr lang="en-US" altLang="zh-CN" b="1">
                <a:latin typeface="Times New Roman" panose="02020603050405020304" pitchFamily="18" charset="0"/>
                <a:ea typeface="宋体" panose="02010600030101010101" pitchFamily="2" charset="-122"/>
                <a:cs typeface="Times New Roman" panose="02020603050405020304" pitchFamily="18" charset="0"/>
              </a:rPr>
              <a:t>is</a:t>
            </a:r>
            <a:r>
              <a:rPr lang="en-US" altLang="zh-CN" b="1">
                <a:latin typeface="Times New Roman" panose="02020603050405020304" pitchFamily="18" charset="0"/>
                <a:ea typeface="楷体" panose="02010609060101010101" pitchFamily="49" charset="-122"/>
                <a:cs typeface="Times New Roman" panose="02020603050405020304" pitchFamily="18" charset="0"/>
              </a:rPr>
              <a:t> </a:t>
            </a:r>
            <a:r>
              <a:rPr lang="en-US" altLang="zh-CN" b="1">
                <a:latin typeface="Times New Roman" panose="02020603050405020304" pitchFamily="18" charset="0"/>
                <a:ea typeface="宋体" panose="02010600030101010101" pitchFamily="2" charset="-122"/>
                <a:cs typeface="Times New Roman" panose="02020603050405020304" pitchFamily="18" charset="0"/>
              </a:rPr>
              <a:t>a</a:t>
            </a:r>
            <a:r>
              <a:rPr lang="en-US" altLang="zh-CN" b="1">
                <a:latin typeface="Times New Roman" panose="02020603050405020304" pitchFamily="18" charset="0"/>
                <a:ea typeface="楷体" panose="02010609060101010101" pitchFamily="49" charset="-122"/>
                <a:cs typeface="Times New Roman" panose="02020603050405020304" pitchFamily="18" charset="0"/>
              </a:rPr>
              <a:t> </a:t>
            </a:r>
            <a:r>
              <a:rPr lang="en-US" altLang="zh-CN" b="1">
                <a:latin typeface="Times New Roman" panose="02020603050405020304" pitchFamily="18" charset="0"/>
                <a:ea typeface="宋体" panose="02010600030101010101" pitchFamily="2" charset="-122"/>
                <a:cs typeface="Times New Roman" panose="02020603050405020304" pitchFamily="18" charset="0"/>
              </a:rPr>
              <a:t>beautiful</a:t>
            </a:r>
            <a:r>
              <a:rPr lang="en-US" altLang="zh-CN" b="1">
                <a:latin typeface="Times New Roman" panose="02020603050405020304" pitchFamily="18" charset="0"/>
                <a:ea typeface="楷体" panose="02010609060101010101" pitchFamily="49" charset="-122"/>
                <a:cs typeface="Times New Roman" panose="02020603050405020304" pitchFamily="18" charset="0"/>
              </a:rPr>
              <a:t> </a:t>
            </a:r>
            <a:r>
              <a:rPr lang="en-US" altLang="zh-CN" b="1">
                <a:latin typeface="Times New Roman" panose="02020603050405020304" pitchFamily="18" charset="0"/>
                <a:ea typeface="宋体" panose="02010600030101010101" pitchFamily="2" charset="-122"/>
                <a:cs typeface="Times New Roman" panose="02020603050405020304" pitchFamily="18" charset="0"/>
              </a:rPr>
              <a:t>lake.</a:t>
            </a:r>
            <a:r>
              <a:rPr lang="zh-CN" altLang="zh-CN" b="1">
                <a:latin typeface="Times New Roman" panose="02020603050405020304" pitchFamily="18" charset="0"/>
                <a:ea typeface="宋体" panose="02010600030101010101" pitchFamily="2" charset="-122"/>
                <a:cs typeface="宋体" panose="02010600030101010101" pitchFamily="2" charset="-122"/>
              </a:rPr>
              <a:t>）</a:t>
            </a:r>
            <a:r>
              <a:rPr lang="en-US" altLang="zh-CN" b="1">
                <a:latin typeface="Times New Roman" panose="02020603050405020304" pitchFamily="18" charset="0"/>
                <a:ea typeface="宋体" panose="02010600030101010101" pitchFamily="2" charset="-122"/>
                <a:cs typeface="Times New Roman" panose="02020603050405020304" pitchFamily="18" charset="0"/>
              </a:rPr>
              <a:t>There</a:t>
            </a:r>
            <a:r>
              <a:rPr lang="en-US" altLang="zh-CN" b="1">
                <a:latin typeface="Times New Roman" panose="02020603050405020304" pitchFamily="18" charset="0"/>
                <a:ea typeface="楷体" panose="02010609060101010101" pitchFamily="49" charset="-122"/>
                <a:cs typeface="Times New Roman" panose="02020603050405020304" pitchFamily="18" charset="0"/>
              </a:rPr>
              <a:t> </a:t>
            </a:r>
            <a:r>
              <a:rPr lang="en-US" altLang="zh-CN" b="1">
                <a:latin typeface="Times New Roman" panose="02020603050405020304" pitchFamily="18" charset="0"/>
                <a:ea typeface="宋体" panose="02010600030101010101" pitchFamily="2" charset="-122"/>
                <a:cs typeface="Times New Roman" panose="02020603050405020304" pitchFamily="18" charset="0"/>
              </a:rPr>
              <a:t>are</a:t>
            </a:r>
            <a:r>
              <a:rPr lang="zh-CN" altLang="zh-CN" b="1">
                <a:latin typeface="Times New Roman" panose="02020603050405020304" pitchFamily="18" charset="0"/>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复数名词</a:t>
            </a:r>
            <a:r>
              <a:rPr lang="zh-CN" altLang="zh-CN" b="1">
                <a:latin typeface="Times New Roman" panose="02020603050405020304" pitchFamily="18" charset="0"/>
                <a:ea typeface="宋体" panose="02010600030101010101" pitchFamily="2" charset="-122"/>
                <a:cs typeface="宋体" panose="02010600030101010101" pitchFamily="2" charset="-122"/>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如</a:t>
            </a:r>
            <a:r>
              <a:rPr lang="zh-CN" altLang="zh-CN" b="1">
                <a:latin typeface="Times New Roman" panose="02020603050405020304" pitchFamily="18" charset="0"/>
                <a:ea typeface="宋体" panose="02010600030101010101" pitchFamily="2" charset="-122"/>
                <a:cs typeface="Times New Roman" panose="02020603050405020304" pitchFamily="18" charset="0"/>
              </a:rPr>
              <a:t>：</a:t>
            </a:r>
            <a:r>
              <a:rPr lang="en-US" altLang="zh-CN" b="1">
                <a:latin typeface="Times New Roman" panose="02020603050405020304" pitchFamily="18" charset="0"/>
                <a:ea typeface="宋体" panose="02010600030101010101" pitchFamily="2" charset="-122"/>
                <a:cs typeface="Times New Roman" panose="02020603050405020304" pitchFamily="18" charset="0"/>
              </a:rPr>
              <a:t>There</a:t>
            </a:r>
            <a:r>
              <a:rPr lang="en-US" altLang="zh-CN" b="1">
                <a:latin typeface="Times New Roman" panose="02020603050405020304" pitchFamily="18" charset="0"/>
                <a:ea typeface="楷体" panose="02010609060101010101" pitchFamily="49" charset="-122"/>
                <a:cs typeface="Times New Roman" panose="02020603050405020304" pitchFamily="18" charset="0"/>
              </a:rPr>
              <a:t> </a:t>
            </a:r>
            <a:r>
              <a:rPr lang="en-US" altLang="zh-CN" b="1">
                <a:latin typeface="Times New Roman" panose="02020603050405020304" pitchFamily="18" charset="0"/>
                <a:ea typeface="宋体" panose="02010600030101010101" pitchFamily="2" charset="-122"/>
                <a:cs typeface="Times New Roman" panose="02020603050405020304" pitchFamily="18" charset="0"/>
              </a:rPr>
              <a:t>are</a:t>
            </a:r>
            <a:r>
              <a:rPr lang="en-US" altLang="zh-CN" b="1">
                <a:latin typeface="Times New Roman" panose="02020603050405020304" pitchFamily="18" charset="0"/>
                <a:ea typeface="楷体" panose="02010609060101010101" pitchFamily="49" charset="-122"/>
                <a:cs typeface="Times New Roman" panose="02020603050405020304" pitchFamily="18" charset="0"/>
              </a:rPr>
              <a:t> </a:t>
            </a:r>
            <a:r>
              <a:rPr lang="en-US" altLang="zh-CN" b="1">
                <a:latin typeface="Times New Roman" panose="02020603050405020304" pitchFamily="18" charset="0"/>
                <a:ea typeface="宋体" panose="02010600030101010101" pitchFamily="2" charset="-122"/>
                <a:cs typeface="Times New Roman" panose="02020603050405020304" pitchFamily="18" charset="0"/>
              </a:rPr>
              <a:t>many</a:t>
            </a:r>
            <a:r>
              <a:rPr lang="en-US" altLang="zh-CN" b="1">
                <a:latin typeface="Times New Roman" panose="02020603050405020304" pitchFamily="18" charset="0"/>
                <a:ea typeface="楷体" panose="02010609060101010101" pitchFamily="49" charset="-122"/>
                <a:cs typeface="Times New Roman" panose="02020603050405020304" pitchFamily="18" charset="0"/>
              </a:rPr>
              <a:t> </a:t>
            </a:r>
            <a:r>
              <a:rPr lang="en-US" altLang="zh-CN" b="1">
                <a:latin typeface="Times New Roman" panose="02020603050405020304" pitchFamily="18" charset="0"/>
                <a:ea typeface="宋体" panose="02010600030101010101" pitchFamily="2" charset="-122"/>
                <a:cs typeface="Times New Roman" panose="02020603050405020304" pitchFamily="18" charset="0"/>
              </a:rPr>
              <a:t>tall</a:t>
            </a:r>
            <a:r>
              <a:rPr lang="en-US" altLang="zh-CN" b="1">
                <a:latin typeface="Times New Roman" panose="02020603050405020304" pitchFamily="18" charset="0"/>
                <a:ea typeface="楷体" panose="02010609060101010101" pitchFamily="49" charset="-122"/>
                <a:cs typeface="Times New Roman" panose="02020603050405020304" pitchFamily="18" charset="0"/>
              </a:rPr>
              <a:t> </a:t>
            </a:r>
            <a:r>
              <a:rPr lang="en-US" altLang="zh-CN" b="1">
                <a:latin typeface="Times New Roman" panose="02020603050405020304" pitchFamily="18" charset="0"/>
                <a:ea typeface="宋体" panose="02010600030101010101" pitchFamily="2" charset="-122"/>
                <a:cs typeface="Times New Roman" panose="02020603050405020304" pitchFamily="18" charset="0"/>
              </a:rPr>
              <a:t>mountains.</a:t>
            </a:r>
            <a:r>
              <a:rPr lang="zh-CN" altLang="zh-CN" b="1">
                <a:latin typeface="Times New Roman" panose="02020603050405020304" pitchFamily="18" charset="0"/>
                <a:ea typeface="宋体" panose="02010600030101010101" pitchFamily="2" charset="-122"/>
                <a:cs typeface="宋体" panose="02010600030101010101" pitchFamily="2" charset="-122"/>
              </a:rPr>
              <a:t>）②</a:t>
            </a:r>
            <a:r>
              <a:rPr lang="zh-CN" altLang="zh-CN" b="1">
                <a:latin typeface="Times New Roman" panose="02020603050405020304" pitchFamily="18" charset="0"/>
                <a:ea typeface="楷体" panose="02010609060101010101" pitchFamily="49" charset="-122"/>
                <a:cs typeface="Times New Roman" panose="02020603050405020304" pitchFamily="18" charset="0"/>
              </a:rPr>
              <a:t>描述活动或设施</a:t>
            </a:r>
            <a:r>
              <a:rPr lang="zh-CN" altLang="zh-CN" b="1">
                <a:latin typeface="Times New Roman" panose="02020603050405020304" pitchFamily="18" charset="0"/>
                <a:ea typeface="宋体" panose="02010600030101010101" pitchFamily="2" charset="-122"/>
                <a:cs typeface="Times New Roman" panose="02020603050405020304" pitchFamily="18" charset="0"/>
              </a:rPr>
              <a:t>：</a:t>
            </a:r>
            <a:r>
              <a:rPr lang="en-US" altLang="zh-CN" b="1">
                <a:latin typeface="Times New Roman" panose="02020603050405020304" pitchFamily="18" charset="0"/>
                <a:ea typeface="宋体" panose="02010600030101010101" pitchFamily="2" charset="-122"/>
                <a:cs typeface="Times New Roman" panose="02020603050405020304" pitchFamily="18" charset="0"/>
              </a:rPr>
              <a:t>There</a:t>
            </a:r>
            <a:r>
              <a:rPr lang="en-US" altLang="zh-CN" b="1">
                <a:latin typeface="Times New Roman" panose="02020603050405020304" pitchFamily="18" charset="0"/>
                <a:ea typeface="楷体" panose="02010609060101010101" pitchFamily="49" charset="-122"/>
                <a:cs typeface="Times New Roman" panose="02020603050405020304" pitchFamily="18" charset="0"/>
              </a:rPr>
              <a:t> </a:t>
            </a:r>
            <a:r>
              <a:rPr lang="en-US" altLang="zh-CN" b="1">
                <a:latin typeface="Times New Roman" panose="02020603050405020304" pitchFamily="18" charset="0"/>
                <a:ea typeface="宋体" panose="02010600030101010101" pitchFamily="2" charset="-122"/>
                <a:cs typeface="Times New Roman" panose="02020603050405020304" pitchFamily="18" charset="0"/>
              </a:rPr>
              <a:t>are</a:t>
            </a:r>
            <a:r>
              <a:rPr lang="en-US" altLang="zh-CN" b="1">
                <a:latin typeface="Times New Roman" panose="02020603050405020304" pitchFamily="18" charset="0"/>
                <a:ea typeface="楷体" panose="02010609060101010101" pitchFamily="49" charset="-122"/>
                <a:cs typeface="Times New Roman" panose="02020603050405020304" pitchFamily="18" charset="0"/>
              </a:rPr>
              <a:t> </a:t>
            </a:r>
            <a:r>
              <a:rPr lang="en-US" altLang="zh-CN" b="1">
                <a:latin typeface="Times New Roman" panose="02020603050405020304" pitchFamily="18" charset="0"/>
                <a:ea typeface="宋体" panose="02010600030101010101" pitchFamily="2" charset="-122"/>
                <a:cs typeface="Times New Roman" panose="02020603050405020304" pitchFamily="18" charset="0"/>
              </a:rPr>
              <a:t>lots</a:t>
            </a:r>
            <a:r>
              <a:rPr lang="en-US" altLang="zh-CN" b="1">
                <a:latin typeface="Times New Roman" panose="02020603050405020304" pitchFamily="18" charset="0"/>
                <a:ea typeface="楷体" panose="02010609060101010101" pitchFamily="49" charset="-122"/>
                <a:cs typeface="Times New Roman" panose="02020603050405020304" pitchFamily="18" charset="0"/>
              </a:rPr>
              <a:t> </a:t>
            </a:r>
            <a:r>
              <a:rPr lang="en-US" altLang="zh-CN" b="1">
                <a:latin typeface="Times New Roman" panose="02020603050405020304" pitchFamily="18" charset="0"/>
                <a:ea typeface="宋体" panose="02010600030101010101" pitchFamily="2" charset="-122"/>
                <a:cs typeface="Times New Roman" panose="02020603050405020304" pitchFamily="18" charset="0"/>
              </a:rPr>
              <a:t>of</a:t>
            </a:r>
            <a:r>
              <a:rPr lang="en-US" altLang="zh-CN" b="1">
                <a:latin typeface="Times New Roman" panose="02020603050405020304" pitchFamily="18" charset="0"/>
                <a:ea typeface="楷体" panose="02010609060101010101" pitchFamily="49" charset="-122"/>
                <a:cs typeface="Times New Roman" panose="02020603050405020304" pitchFamily="18" charset="0"/>
              </a:rPr>
              <a:t> </a:t>
            </a:r>
            <a:r>
              <a:rPr lang="en-US" altLang="zh-CN" b="1">
                <a:latin typeface="Times New Roman" panose="02020603050405020304" pitchFamily="18" charset="0"/>
                <a:ea typeface="宋体" panose="02010600030101010101" pitchFamily="2" charset="-122"/>
                <a:cs typeface="Times New Roman" panose="02020603050405020304" pitchFamily="18" charset="0"/>
              </a:rPr>
              <a:t>people</a:t>
            </a:r>
            <a:r>
              <a:rPr lang="en-US" altLang="zh-CN" b="1">
                <a:latin typeface="Times New Roman" panose="02020603050405020304" pitchFamily="18" charset="0"/>
                <a:ea typeface="楷体" panose="02010609060101010101" pitchFamily="49" charset="-122"/>
                <a:cs typeface="Times New Roman" panose="02020603050405020304" pitchFamily="18" charset="0"/>
              </a:rPr>
              <a:t> </a:t>
            </a:r>
            <a:r>
              <a:rPr lang="en-US" altLang="zh-CN" b="1">
                <a:latin typeface="Times New Roman" panose="02020603050405020304" pitchFamily="18" charset="0"/>
                <a:ea typeface="宋体" panose="02010600030101010101" pitchFamily="2" charset="-122"/>
                <a:cs typeface="Times New Roman" panose="02020603050405020304" pitchFamily="18" charset="0"/>
              </a:rPr>
              <a:t>swimming</a:t>
            </a:r>
            <a:r>
              <a:rPr lang="en-US" altLang="zh-CN" b="1">
                <a:latin typeface="Times New Roman" panose="02020603050405020304" pitchFamily="18" charset="0"/>
                <a:ea typeface="楷体" panose="02010609060101010101" pitchFamily="49" charset="-122"/>
                <a:cs typeface="Times New Roman" panose="02020603050405020304" pitchFamily="18" charset="0"/>
              </a:rPr>
              <a:t> </a:t>
            </a:r>
            <a:r>
              <a:rPr lang="en-US" altLang="zh-CN" b="1">
                <a:latin typeface="Times New Roman" panose="02020603050405020304" pitchFamily="18" charset="0"/>
                <a:ea typeface="宋体" panose="02010600030101010101" pitchFamily="2" charset="-122"/>
                <a:cs typeface="Times New Roman" panose="02020603050405020304" pitchFamily="18" charset="0"/>
              </a:rPr>
              <a:t>in</a:t>
            </a:r>
            <a:r>
              <a:rPr lang="en-US" altLang="zh-CN" b="1">
                <a:latin typeface="Times New Roman" panose="02020603050405020304" pitchFamily="18" charset="0"/>
                <a:ea typeface="楷体" panose="02010609060101010101" pitchFamily="49" charset="-122"/>
                <a:cs typeface="Times New Roman" panose="02020603050405020304" pitchFamily="18" charset="0"/>
              </a:rPr>
              <a:t> </a:t>
            </a:r>
            <a:r>
              <a:rPr lang="en-US" altLang="zh-CN" b="1">
                <a:latin typeface="Times New Roman" panose="02020603050405020304" pitchFamily="18" charset="0"/>
                <a:ea typeface="宋体" panose="02010600030101010101" pitchFamily="2" charset="-122"/>
                <a:cs typeface="Times New Roman" panose="02020603050405020304" pitchFamily="18" charset="0"/>
              </a:rPr>
              <a:t>the</a:t>
            </a:r>
            <a:r>
              <a:rPr lang="en-US" altLang="zh-CN" b="1">
                <a:latin typeface="Times New Roman" panose="02020603050405020304" pitchFamily="18" charset="0"/>
                <a:ea typeface="楷体" panose="02010609060101010101" pitchFamily="49" charset="-122"/>
                <a:cs typeface="Times New Roman" panose="02020603050405020304" pitchFamily="18" charset="0"/>
              </a:rPr>
              <a:t> </a:t>
            </a:r>
            <a:r>
              <a:rPr lang="en-US" altLang="zh-CN" b="1">
                <a:latin typeface="Times New Roman" panose="02020603050405020304" pitchFamily="18" charset="0"/>
                <a:ea typeface="宋体" panose="02010600030101010101" pitchFamily="2" charset="-122"/>
                <a:cs typeface="Times New Roman" panose="02020603050405020304" pitchFamily="18" charset="0"/>
              </a:rPr>
              <a:t>sea./There</a:t>
            </a:r>
            <a:r>
              <a:rPr lang="en-US" altLang="zh-CN" b="1">
                <a:latin typeface="Times New Roman" panose="02020603050405020304" pitchFamily="18" charset="0"/>
                <a:ea typeface="楷体" panose="02010609060101010101" pitchFamily="49" charset="-122"/>
                <a:cs typeface="Times New Roman" panose="02020603050405020304" pitchFamily="18" charset="0"/>
              </a:rPr>
              <a:t> </a:t>
            </a:r>
            <a:r>
              <a:rPr lang="en-US" altLang="zh-CN" b="1">
                <a:latin typeface="Times New Roman" panose="02020603050405020304" pitchFamily="18" charset="0"/>
                <a:ea typeface="宋体" panose="02010600030101010101" pitchFamily="2" charset="-122"/>
                <a:cs typeface="Times New Roman" panose="02020603050405020304" pitchFamily="18" charset="0"/>
              </a:rPr>
              <a:t>is</a:t>
            </a:r>
            <a:r>
              <a:rPr lang="en-US" altLang="zh-CN" b="1">
                <a:latin typeface="Times New Roman" panose="02020603050405020304" pitchFamily="18" charset="0"/>
                <a:ea typeface="楷体" panose="02010609060101010101" pitchFamily="49" charset="-122"/>
                <a:cs typeface="Times New Roman" panose="02020603050405020304" pitchFamily="18" charset="0"/>
              </a:rPr>
              <a:t> </a:t>
            </a:r>
            <a:r>
              <a:rPr lang="en-US" altLang="zh-CN" b="1">
                <a:latin typeface="Times New Roman" panose="02020603050405020304" pitchFamily="18" charset="0"/>
                <a:ea typeface="宋体" panose="02010600030101010101" pitchFamily="2" charset="-122"/>
                <a:cs typeface="Times New Roman" panose="02020603050405020304" pitchFamily="18" charset="0"/>
              </a:rPr>
              <a:t>a</a:t>
            </a:r>
            <a:r>
              <a:rPr lang="en-US" altLang="zh-CN" b="1">
                <a:latin typeface="Times New Roman" panose="02020603050405020304" pitchFamily="18" charset="0"/>
                <a:ea typeface="楷体" panose="02010609060101010101" pitchFamily="49" charset="-122"/>
                <a:cs typeface="Times New Roman" panose="02020603050405020304" pitchFamily="18" charset="0"/>
              </a:rPr>
              <a:t> </a:t>
            </a:r>
            <a:r>
              <a:rPr lang="en-US" altLang="zh-CN" b="1">
                <a:latin typeface="Times New Roman" panose="02020603050405020304" pitchFamily="18" charset="0"/>
                <a:ea typeface="宋体" panose="02010600030101010101" pitchFamily="2" charset="-122"/>
                <a:cs typeface="Times New Roman" panose="02020603050405020304" pitchFamily="18" charset="0"/>
              </a:rPr>
              <a:t>famous</a:t>
            </a:r>
            <a:r>
              <a:rPr lang="en-US" altLang="zh-CN" b="1">
                <a:latin typeface="Times New Roman" panose="02020603050405020304" pitchFamily="18" charset="0"/>
                <a:ea typeface="楷体" panose="02010609060101010101" pitchFamily="49" charset="-122"/>
                <a:cs typeface="Times New Roman" panose="02020603050405020304" pitchFamily="18" charset="0"/>
              </a:rPr>
              <a:t> </a:t>
            </a:r>
            <a:r>
              <a:rPr lang="en-US" altLang="zh-CN" b="1">
                <a:latin typeface="Times New Roman" panose="02020603050405020304" pitchFamily="18" charset="0"/>
                <a:ea typeface="宋体" panose="02010600030101010101" pitchFamily="2" charset="-122"/>
                <a:cs typeface="Times New Roman" panose="02020603050405020304" pitchFamily="18" charset="0"/>
              </a:rPr>
              <a:t>temple</a:t>
            </a:r>
            <a:r>
              <a:rPr lang="en-US" altLang="zh-CN" b="1">
                <a:latin typeface="Times New Roman" panose="02020603050405020304" pitchFamily="18" charset="0"/>
                <a:ea typeface="楷体" panose="02010609060101010101" pitchFamily="49" charset="-122"/>
                <a:cs typeface="Times New Roman" panose="02020603050405020304" pitchFamily="18" charset="0"/>
              </a:rPr>
              <a:t> </a:t>
            </a:r>
            <a:r>
              <a:rPr lang="en-US" altLang="zh-CN" b="1">
                <a:latin typeface="Times New Roman" panose="02020603050405020304" pitchFamily="18" charset="0"/>
                <a:ea typeface="宋体" panose="02010600030101010101" pitchFamily="2" charset="-122"/>
                <a:cs typeface="Times New Roman" panose="02020603050405020304" pitchFamily="18" charset="0"/>
              </a:rPr>
              <a:t>on</a:t>
            </a:r>
            <a:r>
              <a:rPr lang="en-US" altLang="zh-CN" b="1">
                <a:latin typeface="Times New Roman" panose="02020603050405020304" pitchFamily="18" charset="0"/>
                <a:ea typeface="楷体" panose="02010609060101010101" pitchFamily="49" charset="-122"/>
                <a:cs typeface="Times New Roman" panose="02020603050405020304" pitchFamily="18" charset="0"/>
              </a:rPr>
              <a:t> </a:t>
            </a:r>
            <a:r>
              <a:rPr lang="en-US" altLang="zh-CN" b="1">
                <a:latin typeface="Times New Roman" panose="02020603050405020304" pitchFamily="18" charset="0"/>
                <a:ea typeface="宋体" panose="02010600030101010101" pitchFamily="2" charset="-122"/>
                <a:cs typeface="Times New Roman" panose="02020603050405020304" pitchFamily="18" charset="0"/>
              </a:rPr>
              <a:t>the</a:t>
            </a:r>
            <a:r>
              <a:rPr lang="en-US" altLang="zh-CN" b="1">
                <a:latin typeface="Times New Roman" panose="02020603050405020304" pitchFamily="18" charset="0"/>
                <a:ea typeface="楷体" panose="02010609060101010101" pitchFamily="49" charset="-122"/>
                <a:cs typeface="Times New Roman" panose="02020603050405020304" pitchFamily="18" charset="0"/>
              </a:rPr>
              <a:t> </a:t>
            </a:r>
            <a:r>
              <a:rPr lang="en-US" altLang="zh-CN" b="1">
                <a:latin typeface="Times New Roman" panose="02020603050405020304" pitchFamily="18" charset="0"/>
                <a:ea typeface="宋体" panose="02010600030101010101" pitchFamily="2" charset="-122"/>
                <a:cs typeface="Times New Roman" panose="02020603050405020304" pitchFamily="18" charset="0"/>
              </a:rPr>
              <a:t>hill.</a:t>
            </a:r>
            <a:r>
              <a:rPr lang="zh-CN" altLang="zh-CN" b="1">
                <a:latin typeface="Times New Roman" panose="02020603050405020304" pitchFamily="18" charset="0"/>
                <a:ea typeface="楷体" panose="02010609060101010101" pitchFamily="49" charset="-122"/>
                <a:cs typeface="Times New Roman" panose="02020603050405020304" pitchFamily="18" charset="0"/>
              </a:rPr>
              <a:t>等。</a:t>
            </a:r>
            <a:endParaRPr lang="zh-CN" altLang="zh-CN" sz="105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图片 4">
            <a:extLst>
              <a:ext uri="{FF2B5EF4-FFF2-40B4-BE49-F238E27FC236}">
                <a16:creationId xmlns:a16="http://schemas.microsoft.com/office/drawing/2014/main" id="{494B67A5-5C47-2445-1ED1-FA6883BA443E}"/>
              </a:ext>
            </a:extLst>
          </p:cNvPr>
          <p:cNvPicPr>
            <a:picLocks noChangeAspect="1"/>
          </p:cNvPicPr>
          <p:nvPr/>
        </p:nvPicPr>
        <p:blipFill>
          <a:blip r:embed="rId2"/>
          <a:stretch>
            <a:fillRect/>
          </a:stretch>
        </p:blipFill>
        <p:spPr>
          <a:xfrm>
            <a:off x="281609" y="897630"/>
            <a:ext cx="1853157" cy="547356"/>
          </a:xfrm>
          <a:prstGeom prst="rect">
            <a:avLst/>
          </a:prstGeom>
        </p:spPr>
      </p:pic>
    </p:spTree>
    <p:extLst>
      <p:ext uri="{BB962C8B-B14F-4D97-AF65-F5344CB8AC3E}">
        <p14:creationId xmlns:p14="http://schemas.microsoft.com/office/powerpoint/2010/main" val="2457100095"/>
      </p:ext>
    </p:extLst>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398</TotalTime>
  <Words>246</Words>
  <Application>Microsoft Office PowerPoint</Application>
  <PresentationFormat>自定义</PresentationFormat>
  <Paragraphs>74</Paragraphs>
  <Slides>9</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9</vt:i4>
      </vt:variant>
    </vt:vector>
  </HeadingPairs>
  <TitlesOfParts>
    <vt:vector size="17" baseType="lpstr">
      <vt:lpstr>仿宋</vt:lpstr>
      <vt:lpstr>黑体</vt:lpstr>
      <vt:lpstr>楷体</vt:lpstr>
      <vt:lpstr>宋体</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word</cp:lastModifiedBy>
  <cp:revision>367</cp:revision>
  <dcterms:created xsi:type="dcterms:W3CDTF">2020-11-06T05:24:00Z</dcterms:created>
  <dcterms:modified xsi:type="dcterms:W3CDTF">2025-06-10T02:21:54Z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